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9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2020. 09. 11.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2020/2021 tanév I. félévére szóló munkatervi bemutató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245768" y="4496496"/>
            <a:ext cx="6576443" cy="1792253"/>
          </a:xfrm>
        </p:spPr>
        <p:txBody>
          <a:bodyPr>
            <a:normAutofit fontScale="92500"/>
          </a:bodyPr>
          <a:lstStyle/>
          <a:p>
            <a:pPr algn="l"/>
            <a:r>
              <a:rPr lang="hu-HU" sz="2200" dirty="0" smtClean="0"/>
              <a:t>Budapest, </a:t>
            </a:r>
            <a:r>
              <a:rPr lang="hu-HU" sz="2200" dirty="0" smtClean="0"/>
              <a:t>2020. 09. 24.</a:t>
            </a:r>
            <a:endParaRPr lang="hu-HU" sz="2200" dirty="0" smtClean="0"/>
          </a:p>
          <a:p>
            <a:pPr algn="l"/>
            <a:r>
              <a:rPr lang="hu-HU" sz="2200" dirty="0" smtClean="0"/>
              <a:t>1052 Budapest, Városház u. 7.</a:t>
            </a:r>
          </a:p>
          <a:p>
            <a:pPr algn="l"/>
            <a:r>
              <a:rPr lang="hu-HU" sz="2200" dirty="0" smtClean="0"/>
              <a:t>Munkaközösség vezető: </a:t>
            </a:r>
            <a:r>
              <a:rPr lang="hu-HU" sz="2400" dirty="0">
                <a:solidFill>
                  <a:prstClr val="white"/>
                </a:solidFill>
                <a:ea typeface="+mj-ea"/>
                <a:cs typeface="+mj-cs"/>
              </a:rPr>
              <a:t>Oláh Aranka </a:t>
            </a:r>
            <a:r>
              <a:rPr lang="hu-HU" sz="2400" dirty="0" smtClean="0">
                <a:solidFill>
                  <a:prstClr val="white"/>
                </a:solidFill>
                <a:ea typeface="+mj-ea"/>
                <a:cs typeface="+mj-cs"/>
              </a:rPr>
              <a:t>Ilona</a:t>
            </a:r>
          </a:p>
          <a:p>
            <a:pPr algn="l"/>
            <a:r>
              <a:rPr lang="hu-HU" sz="2200" dirty="0" smtClean="0"/>
              <a:t>E-mail </a:t>
            </a:r>
            <a:r>
              <a:rPr lang="hu-HU" sz="2200" dirty="0" smtClean="0"/>
              <a:t>cím: </a:t>
            </a:r>
            <a:r>
              <a:rPr lang="hu-HU" sz="2200" dirty="0"/>
              <a:t>pmpsz.onert.munkakozosseg@gmail.com</a:t>
            </a:r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516150" y="333318"/>
            <a:ext cx="6616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prstClr val="white"/>
                </a:solidFill>
              </a:rPr>
              <a:t>Intézményi önértékelés  </a:t>
            </a:r>
            <a:r>
              <a:rPr lang="hu-HU" sz="2800" dirty="0" smtClean="0">
                <a:solidFill>
                  <a:prstClr val="white"/>
                </a:solidFill>
              </a:rPr>
              <a:t>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9178" y="1036320"/>
            <a:ext cx="10879583" cy="4953725"/>
          </a:xfrm>
        </p:spPr>
        <p:txBody>
          <a:bodyPr>
            <a:normAutofit/>
          </a:bodyPr>
          <a:lstStyle/>
          <a:p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2020. </a:t>
            </a:r>
            <a:r>
              <a:rPr lang="hu-HU" dirty="0"/>
              <a:t>a</a:t>
            </a:r>
            <a:r>
              <a:rPr lang="hu-HU" dirty="0" smtClean="0"/>
              <a:t>ugusztus 31-ig, amennyiben vannak: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2" name="Téglalap 1"/>
          <p:cNvSpPr/>
          <p:nvPr/>
        </p:nvSpPr>
        <p:spPr>
          <a:xfrm>
            <a:off x="449178" y="2087463"/>
            <a:ext cx="11454063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Szeptember 10-én megjelent az Önértékelési kézikönyv</a:t>
            </a:r>
            <a:r>
              <a:rPr lang="hu-HU" sz="2400" dirty="0"/>
              <a:t> 2020. július 31-én jóváhagyott</a:t>
            </a:r>
            <a:r>
              <a:rPr lang="hu-HU" sz="2400" dirty="0" smtClean="0"/>
              <a:t> </a:t>
            </a:r>
            <a:r>
              <a:rPr lang="hu-HU" sz="2400" dirty="0"/>
              <a:t>ÖTÖDIK, JAVÍTOTT </a:t>
            </a:r>
            <a:r>
              <a:rPr lang="hu-HU" sz="2400" dirty="0" smtClean="0"/>
              <a:t>KIADÁSA </a:t>
            </a:r>
            <a:r>
              <a:rPr lang="hu-HU" sz="2400" b="1" dirty="0" smtClean="0"/>
              <a:t>Hatályos </a:t>
            </a:r>
            <a:r>
              <a:rPr lang="hu-HU" sz="2400" b="1" dirty="0"/>
              <a:t>2021. január 1. </a:t>
            </a:r>
            <a:r>
              <a:rPr lang="hu-HU" sz="2400" b="1" dirty="0" smtClean="0"/>
              <a:t>napjától</a:t>
            </a:r>
          </a:p>
          <a:p>
            <a:r>
              <a:rPr lang="hu-HU" sz="2400" b="1" dirty="0"/>
              <a:t>A könyv szerkezete is kissé </a:t>
            </a:r>
            <a:r>
              <a:rPr lang="hu-HU" sz="2400" b="1" dirty="0" smtClean="0"/>
              <a:t>változott.</a:t>
            </a:r>
            <a:endParaRPr lang="hu-HU" sz="2400" b="1" dirty="0"/>
          </a:p>
          <a:p>
            <a:r>
              <a:rPr lang="hu-HU" sz="2400" b="1" u="sng" dirty="0" smtClean="0"/>
              <a:t>Lényegi változás: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 smtClean="0"/>
              <a:t>Pedagógus önértékelés 9 elvárásra bővül (az új nem 7.):</a:t>
            </a:r>
          </a:p>
          <a:p>
            <a:r>
              <a:rPr lang="hu-HU" i="1" dirty="0"/>
              <a:t> </a:t>
            </a:r>
            <a:r>
              <a:rPr lang="hu-HU" sz="2000" i="1" dirty="0" smtClean="0"/>
              <a:t>A környezeti </a:t>
            </a:r>
            <a:r>
              <a:rPr lang="hu-HU" sz="2000" i="1" dirty="0"/>
              <a:t>nevelésben mutatott jártasság, a fenntarthatóság értékrendjének hiteles képviselete és a környezettudatossághoz kapcsolódó attitűdök formálásának </a:t>
            </a:r>
            <a:r>
              <a:rPr lang="hu-HU" sz="2000" i="1" dirty="0" smtClean="0"/>
              <a:t>módja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 smtClean="0"/>
              <a:t>Vezetői, Intézményi önértékelés:</a:t>
            </a:r>
          </a:p>
          <a:p>
            <a:r>
              <a:rPr lang="hu-HU" sz="2000" i="1" dirty="0" smtClean="0"/>
              <a:t>Tartalmilag itt is megjelenik, de nem került be újabb értékelési terület.</a:t>
            </a:r>
          </a:p>
          <a:p>
            <a:endParaRPr lang="hu-HU" sz="1600" b="1" i="1" dirty="0" smtClean="0"/>
          </a:p>
          <a:p>
            <a:r>
              <a:rPr lang="hu-HU" sz="1600" b="1" i="1" dirty="0" smtClean="0"/>
              <a:t>A </a:t>
            </a:r>
            <a:r>
              <a:rPr lang="hu-HU" sz="1600" b="1" i="1" dirty="0"/>
              <a:t>2021. évi önértékelések eljárásrendjét, elvárásrendszerét, eszközeit, módszereit tartalmazó, összevont kézikönyv (ötödik kiadás) az alábbi linken érhető el. </a:t>
            </a:r>
            <a:r>
              <a:rPr lang="hu-HU" sz="2000" b="1" dirty="0"/>
              <a:t>https://www.oktatas.hu/kiadvanyok/onertekelesi_kezikonyvek</a:t>
            </a:r>
            <a:endParaRPr lang="hu-HU" sz="2000" b="1" dirty="0" smtClean="0"/>
          </a:p>
          <a:p>
            <a:endParaRPr lang="hu-HU" sz="2000" b="1" dirty="0" smtClean="0"/>
          </a:p>
          <a:p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445623"/>
            <a:ext cx="11101251" cy="473134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munkaközösség legfontosabb célkitűzései a 2020/2021 első félévében: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Beszámolók, Munkatervek önértékeléssel kapcsolatos elemeinek kitöltése</a:t>
            </a:r>
          </a:p>
          <a:p>
            <a:pPr marL="0" indent="0">
              <a:buNone/>
            </a:pPr>
            <a:r>
              <a:rPr lang="hu-HU" dirty="0" smtClean="0"/>
              <a:t>Az intézményi önértékeléshez kapcsolódó </a:t>
            </a:r>
            <a:r>
              <a:rPr lang="hu-HU" dirty="0" smtClean="0"/>
              <a:t>2020. 09. 01-től hatályos </a:t>
            </a:r>
            <a:r>
              <a:rPr lang="hu-HU" dirty="0" smtClean="0"/>
              <a:t>dokumentumok, sablonok, táblázatok áttekintése az egységes vezetés érdekében</a:t>
            </a:r>
          </a:p>
          <a:p>
            <a:pPr marL="0" indent="0">
              <a:buNone/>
            </a:pPr>
            <a:r>
              <a:rPr lang="hu-HU" dirty="0" smtClean="0"/>
              <a:t>Az aktuális </a:t>
            </a:r>
            <a:r>
              <a:rPr lang="hu-HU" dirty="0" err="1" smtClean="0"/>
              <a:t>pedagóus</a:t>
            </a:r>
            <a:r>
              <a:rPr lang="hu-HU" dirty="0" smtClean="0"/>
              <a:t> önértékelések lebonyolítása az önértékelési terv szerint</a:t>
            </a:r>
          </a:p>
          <a:p>
            <a:pPr marL="0" indent="0">
              <a:buNone/>
            </a:pPr>
            <a:r>
              <a:rPr lang="hu-HU" dirty="0" smtClean="0"/>
              <a:t>Az aktuális vezetői önértékelések lebonyolítása első félévben</a:t>
            </a:r>
          </a:p>
          <a:p>
            <a:pPr marL="0" indent="0">
              <a:buNone/>
            </a:pPr>
            <a:r>
              <a:rPr lang="hu-HU" dirty="0" smtClean="0"/>
              <a:t>Az Önértékelési kézikönyv változásainak megfelelően át kell dolgozni a megfelelő sablonokat (elvárások)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1130280"/>
            <a:ext cx="11031583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Mely vezetőket érinti az önértékelés?</a:t>
            </a:r>
          </a:p>
          <a:p>
            <a:pPr marL="0" indent="0">
              <a:buNone/>
            </a:pPr>
            <a:r>
              <a:rPr lang="hu-HU" dirty="0" smtClean="0"/>
              <a:t>„A </a:t>
            </a:r>
            <a:r>
              <a:rPr lang="hu-HU" dirty="0"/>
              <a:t>vezető önértékelése a vezetői megbízás második és negyedik évében, a vezetőre vonatkozó intézményi elvárások alapján történik</a:t>
            </a:r>
            <a:r>
              <a:rPr lang="hu-HU" dirty="0" smtClean="0"/>
              <a:t>.” </a:t>
            </a:r>
            <a:r>
              <a:rPr lang="hu-HU" dirty="0" err="1" smtClean="0"/>
              <a:t>Önértk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77595"/>
            <a:ext cx="11057709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719138"/>
            <a:r>
              <a:rPr lang="hu-HU" dirty="0" smtClean="0"/>
              <a:t> </a:t>
            </a:r>
            <a:r>
              <a:rPr lang="hu-HU" dirty="0" err="1"/>
              <a:t>Adminsztrációs</a:t>
            </a:r>
            <a:r>
              <a:rPr lang="hu-HU" dirty="0"/>
              <a:t> </a:t>
            </a:r>
            <a:r>
              <a:rPr lang="hu-HU" dirty="0" smtClean="0"/>
              <a:t>terhek</a:t>
            </a:r>
            <a:endParaRPr lang="hu-HU" dirty="0" smtClean="0"/>
          </a:p>
          <a:p>
            <a:pPr marL="719138"/>
            <a:r>
              <a:rPr lang="hu-HU" dirty="0" smtClean="0"/>
              <a:t>Önértékelési </a:t>
            </a:r>
            <a:r>
              <a:rPr lang="hu-HU" dirty="0"/>
              <a:t>munkacsoport vezetők távozása, újak érkezése</a:t>
            </a:r>
            <a:r>
              <a:rPr lang="hu-HU" dirty="0" smtClean="0"/>
              <a:t>.</a:t>
            </a:r>
          </a:p>
          <a:p>
            <a:pPr marL="719138"/>
            <a:r>
              <a:rPr lang="hu-HU" dirty="0" smtClean="0"/>
              <a:t>Munkaközösség vezető váltás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183</TotalTime>
  <Words>223</Words>
  <Application>Microsoft Office PowerPoint</Application>
  <PresentationFormat>Szélesvásznú</PresentationFormat>
  <Paragraphs>38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2020/2021 tanév I. félévére szóló munkatervi 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admin</cp:lastModifiedBy>
  <cp:revision>35</cp:revision>
  <dcterms:created xsi:type="dcterms:W3CDTF">2017-01-05T09:06:31Z</dcterms:created>
  <dcterms:modified xsi:type="dcterms:W3CDTF">2020-09-11T10:32:54Z</dcterms:modified>
</cp:coreProperties>
</file>