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sldIdLst>
    <p:sldId id="256" r:id="rId2"/>
    <p:sldId id="269" r:id="rId3"/>
    <p:sldId id="271" r:id="rId4"/>
    <p:sldId id="268" r:id="rId5"/>
    <p:sldId id="272" r:id="rId6"/>
    <p:sldId id="27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44813" y="4618639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 smtClean="0"/>
              <a:t>Munkaközösség-vezető neve: Gráczki Andrea</a:t>
            </a:r>
          </a:p>
          <a:p>
            <a:pPr algn="l"/>
            <a:r>
              <a:rPr lang="hu-HU" sz="2200" dirty="0" smtClean="0"/>
              <a:t>Munkaközösség e-mail címe: pmpsz.inyr.munkakozosseg@gmail.com</a:t>
            </a:r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2022. 06. 09.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INYR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2021/202</a:t>
            </a:r>
            <a:r>
              <a:rPr lang="hu-HU" dirty="0"/>
              <a:t>2</a:t>
            </a:r>
            <a:r>
              <a:rPr lang="hu-HU" dirty="0" smtClean="0"/>
              <a:t>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b="1" dirty="0"/>
              <a:t>2021. 09. 30</a:t>
            </a:r>
            <a:r>
              <a:rPr lang="hu-HU" dirty="0" smtClean="0"/>
              <a:t>. - </a:t>
            </a:r>
            <a:r>
              <a:rPr lang="hu-HU" dirty="0"/>
              <a:t>A tanév végi statisztika és az INYR-</a:t>
            </a:r>
            <a:r>
              <a:rPr lang="hu-HU" dirty="0" err="1"/>
              <a:t>ből</a:t>
            </a:r>
            <a:r>
              <a:rPr lang="hu-HU" dirty="0"/>
              <a:t> kinyerhető adatok kapcsolata, az adatlehívás pontosítása, helyes adatértelmezés, a felmerülő nehézségek, tipikus hibák átbeszélése. </a:t>
            </a:r>
            <a:r>
              <a:rPr lang="hu-HU" dirty="0" smtClean="0"/>
              <a:t>A </a:t>
            </a:r>
            <a:r>
              <a:rPr lang="hu-HU" dirty="0"/>
              <a:t>KIR-INYR, SZIR-INYR kapcsolat nehézségei. </a:t>
            </a:r>
            <a:r>
              <a:rPr lang="hu-HU" dirty="0" smtClean="0"/>
              <a:t>Az </a:t>
            </a:r>
            <a:r>
              <a:rPr lang="hu-HU" dirty="0"/>
              <a:t>augusztus végi munkanaplók lehívásával kapcsolatos tapasztatok megbeszélése, a tárolás mikéntje. </a:t>
            </a:r>
            <a:r>
              <a:rPr lang="hu-HU" dirty="0" smtClean="0"/>
              <a:t>Az </a:t>
            </a:r>
            <a:r>
              <a:rPr lang="hu-HU" dirty="0"/>
              <a:t>új kollégák hatékony megsegítése a rendszer használatában</a:t>
            </a:r>
            <a:r>
              <a:rPr lang="hu-HU" dirty="0" smtClean="0"/>
              <a:t>.</a:t>
            </a:r>
          </a:p>
          <a:p>
            <a:pPr algn="just"/>
            <a:r>
              <a:rPr lang="hu-HU" dirty="0"/>
              <a:t>2021. 11. 11</a:t>
            </a:r>
            <a:r>
              <a:rPr lang="hu-HU" dirty="0" smtClean="0"/>
              <a:t>. – A tagintézményeken </a:t>
            </a:r>
            <a:r>
              <a:rPr lang="hu-HU" dirty="0"/>
              <a:t>belüli INYR adminisztráció ellenőrzési folyamatának, helyi sajátosságainak megbeszélése. A logopédiai szűrővizsgálatokkal kapcsolatos adminisztráció menete, „jó gyakorlatok” egymás közötti megosztása</a:t>
            </a:r>
            <a:r>
              <a:rPr lang="hu-HU" dirty="0" smtClean="0"/>
              <a:t>.</a:t>
            </a:r>
          </a:p>
          <a:p>
            <a:pPr algn="just"/>
            <a:r>
              <a:rPr lang="hu-HU" dirty="0"/>
              <a:t>2022. 03. 24</a:t>
            </a:r>
            <a:r>
              <a:rPr lang="hu-HU" dirty="0" smtClean="0"/>
              <a:t>. - </a:t>
            </a:r>
            <a:r>
              <a:rPr lang="hu-HU" dirty="0"/>
              <a:t>Szakfeladatonként az ellátások nyitása, vezetése, zárása: lényeges adatok bevitele, értékelések szükségessége. A mellékletek feltöltésének problémája, feladatának helyi megoldásai, praktikumai. A megbízási szerződéssel dolgozó kollégák jogosultságának határideje</a:t>
            </a:r>
            <a:r>
              <a:rPr lang="hu-HU" dirty="0" smtClean="0"/>
              <a:t>.</a:t>
            </a:r>
          </a:p>
          <a:p>
            <a:pPr algn="just"/>
            <a:r>
              <a:rPr lang="hu-HU" dirty="0"/>
              <a:t>2022. 05. 19</a:t>
            </a:r>
            <a:r>
              <a:rPr lang="hu-HU" dirty="0" smtClean="0"/>
              <a:t>. - </a:t>
            </a:r>
            <a:r>
              <a:rPr lang="hu-HU" dirty="0"/>
              <a:t>Felkészülés a tanév végi statisztikára. Az ellátások lezárása, vélemények töltése</a:t>
            </a:r>
            <a:r>
              <a:rPr lang="hu-HU" dirty="0" smtClean="0"/>
              <a:t>. Munkanaplók lehívása.</a:t>
            </a:r>
            <a:endParaRPr lang="hu-HU" dirty="0"/>
          </a:p>
          <a:p>
            <a:endParaRPr lang="hu-HU" b="1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</a:t>
            </a:r>
            <a:r>
              <a:rPr lang="hu-HU" dirty="0"/>
              <a:t>2</a:t>
            </a:r>
            <a:r>
              <a:rPr lang="hu-HU" dirty="0" smtClean="0"/>
              <a:t> június 09-ig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r>
              <a:rPr lang="hu-HU" dirty="0"/>
              <a:t> </a:t>
            </a:r>
            <a:r>
              <a:rPr lang="hu-HU" b="1" dirty="0"/>
              <a:t>2021. december 22-én hatályba lépett </a:t>
            </a:r>
            <a:r>
              <a:rPr lang="hu-HU" b="1" i="1" dirty="0" err="1"/>
              <a:t>Onytv</a:t>
            </a:r>
            <a:r>
              <a:rPr lang="hu-HU" b="1" i="1" dirty="0"/>
              <a:t>.</a:t>
            </a:r>
            <a:r>
              <a:rPr lang="hu-HU" b="1" dirty="0"/>
              <a:t> módosítása </a:t>
            </a:r>
            <a:r>
              <a:rPr lang="hu-HU" b="1" dirty="0" smtClean="0"/>
              <a:t>: </a:t>
            </a:r>
            <a:r>
              <a:rPr lang="hu-HU" dirty="0" smtClean="0"/>
              <a:t>a gyermek</a:t>
            </a:r>
            <a:r>
              <a:rPr lang="hu-HU" dirty="0"/>
              <a:t>, tanuló sajátos nevelési igényének (a továbbiakban: SNI) megállapításáról szóló végleges szakértői bizottsági szakértői vélemény adatai az INYR-</a:t>
            </a:r>
            <a:r>
              <a:rPr lang="hu-HU" dirty="0" err="1"/>
              <a:t>ből</a:t>
            </a:r>
            <a:r>
              <a:rPr lang="hu-HU" dirty="0"/>
              <a:t> a Magyar Államkincstár (a továbbiakban: MÁK) részére automatikusan, elektronikus úton </a:t>
            </a:r>
            <a:r>
              <a:rPr lang="hu-HU" dirty="0" smtClean="0"/>
              <a:t>továbbításra kerülnek.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3. </a:t>
            </a:r>
            <a:r>
              <a:rPr lang="hu-HU" dirty="0"/>
              <a:t>A munkaközösség legfontosabb célkitűzései </a:t>
            </a:r>
            <a:r>
              <a:rPr lang="hu-HU" dirty="0" smtClean="0"/>
              <a:t>és elért eredmények a 2021/2022.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    CÉLKITŰZÉSEK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Az egyes szakfeladatok adminisztrációjának </a:t>
            </a:r>
            <a:r>
              <a:rPr lang="hu-HU" dirty="0" smtClean="0"/>
              <a:t>áttekintése</a:t>
            </a:r>
            <a:r>
              <a:rPr lang="hu-HU" dirty="0"/>
              <a:t>, </a:t>
            </a:r>
            <a:r>
              <a:rPr lang="hu-HU" dirty="0" smtClean="0"/>
              <a:t>pontosítása</a:t>
            </a:r>
          </a:p>
          <a:p>
            <a:r>
              <a:rPr lang="hu-HU" dirty="0"/>
              <a:t>A szabályzat aktualizálása, pontosítása</a:t>
            </a:r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EREDMÉNYEK</a:t>
            </a:r>
            <a:endParaRPr lang="hu-HU" dirty="0"/>
          </a:p>
        </p:txBody>
      </p:sp>
      <p:sp>
        <p:nvSpPr>
          <p:cNvPr id="10" name="Tartalom helye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Esetenként munkaközösség-vezetők bevonásával megtörtént ill. </a:t>
            </a:r>
            <a:r>
              <a:rPr lang="hu-HU" dirty="0" smtClean="0"/>
              <a:t>folyamatban</a:t>
            </a:r>
          </a:p>
          <a:p>
            <a:r>
              <a:rPr lang="hu-HU" dirty="0"/>
              <a:t>Tartalmilag készen van, </a:t>
            </a:r>
            <a:r>
              <a:rPr lang="hu-HU" dirty="0" smtClean="0"/>
              <a:t>végső ellenőrzésre és formázásra vár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</a:t>
            </a:r>
            <a:r>
              <a:rPr lang="hu-HU" sz="4000" dirty="0" smtClean="0"/>
              <a:t>munkaközösség szakmai munkájában felmerülő nehézségek/</a:t>
            </a:r>
            <a:r>
              <a:rPr lang="hu-HU" sz="4000" dirty="0" err="1" smtClean="0"/>
              <a:t>kérdések,és</a:t>
            </a:r>
            <a:r>
              <a:rPr lang="hu-HU" sz="4000" dirty="0" smtClean="0"/>
              <a:t> </a:t>
            </a:r>
            <a:r>
              <a:rPr lang="hu-HU" sz="4000" dirty="0"/>
              <a:t>ezekre </a:t>
            </a:r>
            <a:r>
              <a:rPr lang="hu-HU" sz="4000" dirty="0" smtClean="0"/>
              <a:t>megoldási </a:t>
            </a:r>
            <a:r>
              <a:rPr lang="hu-HU" sz="4000" dirty="0"/>
              <a:t>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1.</a:t>
            </a:r>
          </a:p>
          <a:p>
            <a:pPr marL="0" indent="0">
              <a:buNone/>
            </a:pPr>
            <a:r>
              <a:rPr lang="hu-HU" sz="3600" dirty="0"/>
              <a:t>Nehézség</a:t>
            </a:r>
            <a:r>
              <a:rPr lang="hu-HU" sz="3600" dirty="0" smtClean="0"/>
              <a:t>: Információ - áramlás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Megoldási javaslat</a:t>
            </a:r>
            <a:r>
              <a:rPr lang="hu-HU" sz="3600" dirty="0" smtClean="0"/>
              <a:t>: Munkaközösség-vezetőkkel szorosabb kapcsolat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2</a:t>
            </a:r>
            <a:r>
              <a:rPr lang="hu-HU" sz="3600" dirty="0" smtClean="0"/>
              <a:t>. 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Nehézség</a:t>
            </a:r>
            <a:r>
              <a:rPr lang="hu-HU" sz="3600" dirty="0" smtClean="0"/>
              <a:t>: Munkanaplók lehívása, tárolása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Megoldási javaslat</a:t>
            </a:r>
            <a:r>
              <a:rPr lang="hu-HU" sz="3600" dirty="0" smtClean="0"/>
              <a:t>: egyszerűsített forma</a:t>
            </a:r>
            <a:endParaRPr lang="hu-HU" sz="3600" dirty="0"/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2022/2023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hu-HU" dirty="0" smtClean="0"/>
              <a:t>Online forma megtartása (legalább évi 2)</a:t>
            </a:r>
          </a:p>
          <a:p>
            <a:pPr marL="457200" indent="-457200">
              <a:buAutoNum type="arabicPeriod"/>
            </a:pPr>
            <a:r>
              <a:rPr lang="hu-HU" dirty="0" smtClean="0"/>
              <a:t>Munkanaplók – egyszerűbb forma a tároláshoz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u="sng" dirty="0" smtClean="0"/>
              <a:t>AKTUÁLIS ÉS FONTOS:</a:t>
            </a:r>
          </a:p>
          <a:p>
            <a:pPr marL="0" indent="0">
              <a:buNone/>
            </a:pPr>
            <a:r>
              <a:rPr lang="hu-HU" b="1" dirty="0" smtClean="0"/>
              <a:t>Munkanaplók lehívása: </a:t>
            </a:r>
            <a:endParaRPr lang="hu-HU" b="1" dirty="0"/>
          </a:p>
          <a:p>
            <a:pPr>
              <a:buFontTx/>
              <a:buChar char="-"/>
            </a:pPr>
            <a:r>
              <a:rPr lang="hu-HU" dirty="0" smtClean="0"/>
              <a:t>Logopédia szakfeladaton</a:t>
            </a:r>
            <a:r>
              <a:rPr lang="hu-HU" dirty="0" smtClean="0"/>
              <a:t>: </a:t>
            </a:r>
            <a:r>
              <a:rPr lang="hu-HU" b="1" dirty="0" smtClean="0"/>
              <a:t>június 15</a:t>
            </a:r>
            <a:r>
              <a:rPr lang="hu-HU" b="1" dirty="0" smtClean="0"/>
              <a:t>.</a:t>
            </a:r>
          </a:p>
          <a:p>
            <a:pPr>
              <a:buFontTx/>
              <a:buChar char="-"/>
            </a:pPr>
            <a:r>
              <a:rPr lang="hu-HU" dirty="0" err="1" smtClean="0"/>
              <a:t>Gyógytesnevelés</a:t>
            </a:r>
            <a:r>
              <a:rPr lang="hu-HU" dirty="0" smtClean="0"/>
              <a:t> szakfeladaton június 30</a:t>
            </a:r>
            <a:r>
              <a:rPr lang="hu-HU" b="1" dirty="0" smtClean="0"/>
              <a:t>.</a:t>
            </a:r>
            <a:endParaRPr lang="hu-HU" b="1" dirty="0" smtClean="0"/>
          </a:p>
          <a:p>
            <a:pPr>
              <a:buFontTx/>
              <a:buChar char="-"/>
            </a:pPr>
            <a:r>
              <a:rPr lang="hu-HU" dirty="0" smtClean="0"/>
              <a:t>Egyéb, a nyár folyamán még futó ellátások: folyamatosan, ahogy lezárul, de </a:t>
            </a:r>
            <a:r>
              <a:rPr lang="hu-HU" b="1" dirty="0" smtClean="0"/>
              <a:t>legkésőbb augusztus 31.</a:t>
            </a:r>
          </a:p>
          <a:p>
            <a:pPr>
              <a:buFontTx/>
              <a:buChar char="-"/>
            </a:pPr>
            <a:r>
              <a:rPr lang="hu-HU" dirty="0" smtClean="0"/>
              <a:t>Megbízási szerződéssel dolgozó kollégák: a szerződésükben szereplő </a:t>
            </a:r>
            <a:r>
              <a:rPr lang="hu-HU" b="1" dirty="0" smtClean="0"/>
              <a:t>utolsó munkanap</a:t>
            </a:r>
          </a:p>
          <a:p>
            <a:pPr marL="0" indent="0">
              <a:buNone/>
            </a:pPr>
            <a:r>
              <a:rPr lang="hu-HU" b="1" dirty="0" smtClean="0"/>
              <a:t>Szakértői vizsgálatok: </a:t>
            </a:r>
            <a:r>
              <a:rPr lang="hu-HU" dirty="0" smtClean="0"/>
              <a:t>járási/megyei -  szint igen gyakran helytelenül van megadva</a:t>
            </a:r>
            <a:endParaRPr lang="hu-HU" b="1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302</TotalTime>
  <Words>375</Words>
  <Application>Microsoft Office PowerPoint</Application>
  <PresentationFormat>Szélesvásznú</PresentationFormat>
  <Paragraphs>43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A 2021/2022 tanévre vonatkozó  év végi beszámoló</vt:lpstr>
      <vt:lpstr>1. Munkaközösségi értekezletek megvalósult időpontjai és témái a 2021/2022 tanévben</vt:lpstr>
      <vt:lpstr>2. A munkaközösség szakmai területén bevezetett jogszabályi változások 2022 június 09-ig (amennyiben vannak)</vt:lpstr>
      <vt:lpstr>3. A munkaközösség legfontosabb célkitűzései és elért eredmények a 2021/2022. tanévben</vt:lpstr>
      <vt:lpstr>4. A munkaközösség szakmai munkájában felmerülő nehézségek/kérdések,és ezekre megoldási javaslatok </vt:lpstr>
      <vt:lpstr>5.Munkaközösség javaslatai a következő 2022/2023 tanévre vonatkozóan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Andi</cp:lastModifiedBy>
  <cp:revision>64</cp:revision>
  <dcterms:created xsi:type="dcterms:W3CDTF">2017-01-05T09:06:31Z</dcterms:created>
  <dcterms:modified xsi:type="dcterms:W3CDTF">2022-06-15T06:51:40Z</dcterms:modified>
</cp:coreProperties>
</file>