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3"/>
  </p:notesMasterIdLst>
  <p:sldIdLst>
    <p:sldId id="256" r:id="rId2"/>
    <p:sldId id="271" r:id="rId3"/>
    <p:sldId id="274" r:id="rId4"/>
    <p:sldId id="275" r:id="rId5"/>
    <p:sldId id="268" r:id="rId6"/>
    <p:sldId id="269" r:id="rId7"/>
    <p:sldId id="270" r:id="rId8"/>
    <p:sldId id="272" r:id="rId9"/>
    <p:sldId id="273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B7084-717A-47FF-8EE4-0845C493098B}" type="doc">
      <dgm:prSet loTypeId="urn:microsoft.com/office/officeart/2005/8/layout/process4" loCatId="process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hu-HU"/>
        </a:p>
      </dgm:t>
    </dgm:pt>
    <dgm:pt modelId="{701F1605-B4E4-4605-B0A0-13D35A0DF163}">
      <dgm:prSet/>
      <dgm:spPr/>
      <dgm:t>
        <a:bodyPr/>
        <a:lstStyle/>
        <a:p>
          <a:pPr rtl="0"/>
          <a:r>
            <a:rPr lang="hu-HU" b="1" i="1" smtClean="0"/>
            <a:t>Gyakorlati kérdésekben nyújtani segítséget a vizsgáló kollégák számára:</a:t>
          </a:r>
          <a:endParaRPr lang="hu-HU"/>
        </a:p>
      </dgm:t>
    </dgm:pt>
    <dgm:pt modelId="{98DB08C2-28E4-4E78-AFE8-0FA1637418FA}" type="parTrans" cxnId="{3B726D24-2F54-436F-85D0-930C7627FAC5}">
      <dgm:prSet/>
      <dgm:spPr/>
      <dgm:t>
        <a:bodyPr/>
        <a:lstStyle/>
        <a:p>
          <a:endParaRPr lang="hu-HU"/>
        </a:p>
      </dgm:t>
    </dgm:pt>
    <dgm:pt modelId="{18AF58BD-5A2D-4EEA-AD24-F2256CE90498}" type="sibTrans" cxnId="{3B726D24-2F54-436F-85D0-930C7627FAC5}">
      <dgm:prSet/>
      <dgm:spPr/>
      <dgm:t>
        <a:bodyPr/>
        <a:lstStyle/>
        <a:p>
          <a:endParaRPr lang="hu-HU"/>
        </a:p>
      </dgm:t>
    </dgm:pt>
    <dgm:pt modelId="{3CC5BD73-990C-4982-8EB9-B03E00F71164}">
      <dgm:prSet/>
      <dgm:spPr/>
      <dgm:t>
        <a:bodyPr/>
        <a:lstStyle/>
        <a:p>
          <a:pPr rtl="0"/>
          <a:r>
            <a:rPr lang="hu-HU" b="1" i="1" smtClean="0"/>
            <a:t>Véleményírás folyamata</a:t>
          </a:r>
          <a:endParaRPr lang="hu-HU"/>
        </a:p>
      </dgm:t>
    </dgm:pt>
    <dgm:pt modelId="{162706C4-D8D6-4E8F-B2E8-BACE75729ACD}" type="parTrans" cxnId="{4A2B9522-4485-4559-828D-2CB90EECD6BD}">
      <dgm:prSet/>
      <dgm:spPr/>
      <dgm:t>
        <a:bodyPr/>
        <a:lstStyle/>
        <a:p>
          <a:endParaRPr lang="hu-HU"/>
        </a:p>
      </dgm:t>
    </dgm:pt>
    <dgm:pt modelId="{696E1DF6-B710-4F04-8759-997712A9C7C0}" type="sibTrans" cxnId="{4A2B9522-4485-4559-828D-2CB90EECD6BD}">
      <dgm:prSet/>
      <dgm:spPr/>
      <dgm:t>
        <a:bodyPr/>
        <a:lstStyle/>
        <a:p>
          <a:endParaRPr lang="hu-HU"/>
        </a:p>
      </dgm:t>
    </dgm:pt>
    <dgm:pt modelId="{40D8CF40-D698-43FC-A308-72E3AB09E183}">
      <dgm:prSet/>
      <dgm:spPr/>
      <dgm:t>
        <a:bodyPr/>
        <a:lstStyle/>
        <a:p>
          <a:pPr rtl="0"/>
          <a:r>
            <a:rPr lang="hu-HU" b="1" i="1" smtClean="0"/>
            <a:t>Tesztek felvéte</a:t>
          </a:r>
          <a:endParaRPr lang="hu-HU"/>
        </a:p>
      </dgm:t>
    </dgm:pt>
    <dgm:pt modelId="{709F9DA5-3A2D-4581-B8F3-21B0C0563D7B}" type="parTrans" cxnId="{704CF790-90CB-4383-90A9-AAE0B04933AA}">
      <dgm:prSet/>
      <dgm:spPr/>
      <dgm:t>
        <a:bodyPr/>
        <a:lstStyle/>
        <a:p>
          <a:endParaRPr lang="hu-HU"/>
        </a:p>
      </dgm:t>
    </dgm:pt>
    <dgm:pt modelId="{B0770FBE-CCBC-4A2E-BBB3-0644F85553C6}" type="sibTrans" cxnId="{704CF790-90CB-4383-90A9-AAE0B04933AA}">
      <dgm:prSet/>
      <dgm:spPr/>
      <dgm:t>
        <a:bodyPr/>
        <a:lstStyle/>
        <a:p>
          <a:endParaRPr lang="hu-HU"/>
        </a:p>
      </dgm:t>
    </dgm:pt>
    <dgm:pt modelId="{5125A6EF-296C-4882-B1C9-767E42395163}">
      <dgm:prSet/>
      <dgm:spPr/>
      <dgm:t>
        <a:bodyPr/>
        <a:lstStyle/>
        <a:p>
          <a:pPr rtl="0"/>
          <a:r>
            <a:rPr lang="hu-HU" b="1" i="1" smtClean="0"/>
            <a:t>Vizsgálati eredmények összegzése, továbbküldés mérlegelése</a:t>
          </a:r>
          <a:endParaRPr lang="hu-HU"/>
        </a:p>
      </dgm:t>
    </dgm:pt>
    <dgm:pt modelId="{32BD64F2-1D56-4422-91F6-CF850D0CDFCE}" type="parTrans" cxnId="{BAA3A8F4-1765-4A50-81D5-9ED5DCADCC5B}">
      <dgm:prSet/>
      <dgm:spPr/>
      <dgm:t>
        <a:bodyPr/>
        <a:lstStyle/>
        <a:p>
          <a:endParaRPr lang="hu-HU"/>
        </a:p>
      </dgm:t>
    </dgm:pt>
    <dgm:pt modelId="{C9BD3BF0-3025-4506-A2E1-5AB2C23F5B57}" type="sibTrans" cxnId="{BAA3A8F4-1765-4A50-81D5-9ED5DCADCC5B}">
      <dgm:prSet/>
      <dgm:spPr/>
      <dgm:t>
        <a:bodyPr/>
        <a:lstStyle/>
        <a:p>
          <a:endParaRPr lang="hu-HU"/>
        </a:p>
      </dgm:t>
    </dgm:pt>
    <dgm:pt modelId="{24BF39BB-BAC4-45B8-875D-263FC051261B}" type="pres">
      <dgm:prSet presAssocID="{702B7084-717A-47FF-8EE4-0845C493098B}" presName="Name0" presStyleCnt="0">
        <dgm:presLayoutVars>
          <dgm:dir/>
          <dgm:animLvl val="lvl"/>
          <dgm:resizeHandles val="exact"/>
        </dgm:presLayoutVars>
      </dgm:prSet>
      <dgm:spPr/>
    </dgm:pt>
    <dgm:pt modelId="{7EF35E1B-5225-4EA9-8F30-DD54CCE13739}" type="pres">
      <dgm:prSet presAssocID="{5125A6EF-296C-4882-B1C9-767E42395163}" presName="boxAndChildren" presStyleCnt="0"/>
      <dgm:spPr/>
    </dgm:pt>
    <dgm:pt modelId="{4261838A-65DB-44D5-A0EA-BDBF1187EB03}" type="pres">
      <dgm:prSet presAssocID="{5125A6EF-296C-4882-B1C9-767E42395163}" presName="parentTextBox" presStyleLbl="node1" presStyleIdx="0" presStyleCnt="4"/>
      <dgm:spPr/>
    </dgm:pt>
    <dgm:pt modelId="{75C64089-158E-4600-B27F-A56A77A56D2F}" type="pres">
      <dgm:prSet presAssocID="{B0770FBE-CCBC-4A2E-BBB3-0644F85553C6}" presName="sp" presStyleCnt="0"/>
      <dgm:spPr/>
    </dgm:pt>
    <dgm:pt modelId="{156041BD-7912-4568-9144-8EA1FEC5DBC7}" type="pres">
      <dgm:prSet presAssocID="{40D8CF40-D698-43FC-A308-72E3AB09E183}" presName="arrowAndChildren" presStyleCnt="0"/>
      <dgm:spPr/>
    </dgm:pt>
    <dgm:pt modelId="{A9976FB4-A812-4DD0-85B1-5AD33317F30A}" type="pres">
      <dgm:prSet presAssocID="{40D8CF40-D698-43FC-A308-72E3AB09E183}" presName="parentTextArrow" presStyleLbl="node1" presStyleIdx="1" presStyleCnt="4"/>
      <dgm:spPr/>
    </dgm:pt>
    <dgm:pt modelId="{A757E123-8DCC-4506-A9F8-A3D9B75600B3}" type="pres">
      <dgm:prSet presAssocID="{696E1DF6-B710-4F04-8759-997712A9C7C0}" presName="sp" presStyleCnt="0"/>
      <dgm:spPr/>
    </dgm:pt>
    <dgm:pt modelId="{93935022-C306-4666-84B5-05ACE5644A9F}" type="pres">
      <dgm:prSet presAssocID="{3CC5BD73-990C-4982-8EB9-B03E00F71164}" presName="arrowAndChildren" presStyleCnt="0"/>
      <dgm:spPr/>
    </dgm:pt>
    <dgm:pt modelId="{8850D6D4-46BC-4457-B740-D3EEE38CB7EC}" type="pres">
      <dgm:prSet presAssocID="{3CC5BD73-990C-4982-8EB9-B03E00F71164}" presName="parentTextArrow" presStyleLbl="node1" presStyleIdx="2" presStyleCnt="4"/>
      <dgm:spPr/>
    </dgm:pt>
    <dgm:pt modelId="{C184AB3B-80EE-4D49-AA4F-92A4E4C984F3}" type="pres">
      <dgm:prSet presAssocID="{18AF58BD-5A2D-4EEA-AD24-F2256CE90498}" presName="sp" presStyleCnt="0"/>
      <dgm:spPr/>
    </dgm:pt>
    <dgm:pt modelId="{2DB0BC1E-4F69-4EDB-9805-9CC60EF3DFE0}" type="pres">
      <dgm:prSet presAssocID="{701F1605-B4E4-4605-B0A0-13D35A0DF163}" presName="arrowAndChildren" presStyleCnt="0"/>
      <dgm:spPr/>
    </dgm:pt>
    <dgm:pt modelId="{47DB3E1D-B7A2-47EB-B6B1-BC39977A1492}" type="pres">
      <dgm:prSet presAssocID="{701F1605-B4E4-4605-B0A0-13D35A0DF163}" presName="parentTextArrow" presStyleLbl="node1" presStyleIdx="3" presStyleCnt="4"/>
      <dgm:spPr/>
    </dgm:pt>
  </dgm:ptLst>
  <dgm:cxnLst>
    <dgm:cxn modelId="{704CF790-90CB-4383-90A9-AAE0B04933AA}" srcId="{702B7084-717A-47FF-8EE4-0845C493098B}" destId="{40D8CF40-D698-43FC-A308-72E3AB09E183}" srcOrd="2" destOrd="0" parTransId="{709F9DA5-3A2D-4581-B8F3-21B0C0563D7B}" sibTransId="{B0770FBE-CCBC-4A2E-BBB3-0644F85553C6}"/>
    <dgm:cxn modelId="{C8106A15-F439-44FC-A44D-C67AE53E7E9F}" type="presOf" srcId="{3CC5BD73-990C-4982-8EB9-B03E00F71164}" destId="{8850D6D4-46BC-4457-B740-D3EEE38CB7EC}" srcOrd="0" destOrd="0" presId="urn:microsoft.com/office/officeart/2005/8/layout/process4"/>
    <dgm:cxn modelId="{BAA3A8F4-1765-4A50-81D5-9ED5DCADCC5B}" srcId="{702B7084-717A-47FF-8EE4-0845C493098B}" destId="{5125A6EF-296C-4882-B1C9-767E42395163}" srcOrd="3" destOrd="0" parTransId="{32BD64F2-1D56-4422-91F6-CF850D0CDFCE}" sibTransId="{C9BD3BF0-3025-4506-A2E1-5AB2C23F5B57}"/>
    <dgm:cxn modelId="{B79EDBA2-2495-4BDA-A330-65277D2F803A}" type="presOf" srcId="{702B7084-717A-47FF-8EE4-0845C493098B}" destId="{24BF39BB-BAC4-45B8-875D-263FC051261B}" srcOrd="0" destOrd="0" presId="urn:microsoft.com/office/officeart/2005/8/layout/process4"/>
    <dgm:cxn modelId="{91880ED9-1C53-441F-845C-19496D6F1D73}" type="presOf" srcId="{701F1605-B4E4-4605-B0A0-13D35A0DF163}" destId="{47DB3E1D-B7A2-47EB-B6B1-BC39977A1492}" srcOrd="0" destOrd="0" presId="urn:microsoft.com/office/officeart/2005/8/layout/process4"/>
    <dgm:cxn modelId="{3B726D24-2F54-436F-85D0-930C7627FAC5}" srcId="{702B7084-717A-47FF-8EE4-0845C493098B}" destId="{701F1605-B4E4-4605-B0A0-13D35A0DF163}" srcOrd="0" destOrd="0" parTransId="{98DB08C2-28E4-4E78-AFE8-0FA1637418FA}" sibTransId="{18AF58BD-5A2D-4EEA-AD24-F2256CE90498}"/>
    <dgm:cxn modelId="{DEBA45E4-4E76-4896-BAD4-97C9D081EF10}" type="presOf" srcId="{5125A6EF-296C-4882-B1C9-767E42395163}" destId="{4261838A-65DB-44D5-A0EA-BDBF1187EB03}" srcOrd="0" destOrd="0" presId="urn:microsoft.com/office/officeart/2005/8/layout/process4"/>
    <dgm:cxn modelId="{59828E2E-0F91-4780-B3E4-E4609270B60C}" type="presOf" srcId="{40D8CF40-D698-43FC-A308-72E3AB09E183}" destId="{A9976FB4-A812-4DD0-85B1-5AD33317F30A}" srcOrd="0" destOrd="0" presId="urn:microsoft.com/office/officeart/2005/8/layout/process4"/>
    <dgm:cxn modelId="{4A2B9522-4485-4559-828D-2CB90EECD6BD}" srcId="{702B7084-717A-47FF-8EE4-0845C493098B}" destId="{3CC5BD73-990C-4982-8EB9-B03E00F71164}" srcOrd="1" destOrd="0" parTransId="{162706C4-D8D6-4E8F-B2E8-BACE75729ACD}" sibTransId="{696E1DF6-B710-4F04-8759-997712A9C7C0}"/>
    <dgm:cxn modelId="{41FBC36C-03F3-45C8-B4E9-C71697BA8E47}" type="presParOf" srcId="{24BF39BB-BAC4-45B8-875D-263FC051261B}" destId="{7EF35E1B-5225-4EA9-8F30-DD54CCE13739}" srcOrd="0" destOrd="0" presId="urn:microsoft.com/office/officeart/2005/8/layout/process4"/>
    <dgm:cxn modelId="{3546918E-F0A4-4E33-B25C-65DD652646D9}" type="presParOf" srcId="{7EF35E1B-5225-4EA9-8F30-DD54CCE13739}" destId="{4261838A-65DB-44D5-A0EA-BDBF1187EB03}" srcOrd="0" destOrd="0" presId="urn:microsoft.com/office/officeart/2005/8/layout/process4"/>
    <dgm:cxn modelId="{ED7684CC-322D-423B-B108-0FCDD3015FDC}" type="presParOf" srcId="{24BF39BB-BAC4-45B8-875D-263FC051261B}" destId="{75C64089-158E-4600-B27F-A56A77A56D2F}" srcOrd="1" destOrd="0" presId="urn:microsoft.com/office/officeart/2005/8/layout/process4"/>
    <dgm:cxn modelId="{EFF25122-BA9B-4BFF-AA2C-2324FE495E9C}" type="presParOf" srcId="{24BF39BB-BAC4-45B8-875D-263FC051261B}" destId="{156041BD-7912-4568-9144-8EA1FEC5DBC7}" srcOrd="2" destOrd="0" presId="urn:microsoft.com/office/officeart/2005/8/layout/process4"/>
    <dgm:cxn modelId="{0F0EFBB2-89EE-4499-8BA9-CF6BC1AB1896}" type="presParOf" srcId="{156041BD-7912-4568-9144-8EA1FEC5DBC7}" destId="{A9976FB4-A812-4DD0-85B1-5AD33317F30A}" srcOrd="0" destOrd="0" presId="urn:microsoft.com/office/officeart/2005/8/layout/process4"/>
    <dgm:cxn modelId="{CFDAAD9B-731A-49B5-9BD0-6E7AB11FCE9A}" type="presParOf" srcId="{24BF39BB-BAC4-45B8-875D-263FC051261B}" destId="{A757E123-8DCC-4506-A9F8-A3D9B75600B3}" srcOrd="3" destOrd="0" presId="urn:microsoft.com/office/officeart/2005/8/layout/process4"/>
    <dgm:cxn modelId="{ADEA8D84-DAAF-4589-B427-D6DDDFDF8E89}" type="presParOf" srcId="{24BF39BB-BAC4-45B8-875D-263FC051261B}" destId="{93935022-C306-4666-84B5-05ACE5644A9F}" srcOrd="4" destOrd="0" presId="urn:microsoft.com/office/officeart/2005/8/layout/process4"/>
    <dgm:cxn modelId="{84D4C57E-3D31-4CD7-8505-FEE56DB50F1F}" type="presParOf" srcId="{93935022-C306-4666-84B5-05ACE5644A9F}" destId="{8850D6D4-46BC-4457-B740-D3EEE38CB7EC}" srcOrd="0" destOrd="0" presId="urn:microsoft.com/office/officeart/2005/8/layout/process4"/>
    <dgm:cxn modelId="{B9C7B066-D0B3-4345-BE16-74EE6586DACD}" type="presParOf" srcId="{24BF39BB-BAC4-45B8-875D-263FC051261B}" destId="{C184AB3B-80EE-4D49-AA4F-92A4E4C984F3}" srcOrd="5" destOrd="0" presId="urn:microsoft.com/office/officeart/2005/8/layout/process4"/>
    <dgm:cxn modelId="{27B5135A-CAEC-4AE9-A72B-D62598B6E187}" type="presParOf" srcId="{24BF39BB-BAC4-45B8-875D-263FC051261B}" destId="{2DB0BC1E-4F69-4EDB-9805-9CC60EF3DFE0}" srcOrd="6" destOrd="0" presId="urn:microsoft.com/office/officeart/2005/8/layout/process4"/>
    <dgm:cxn modelId="{E3A88BE8-D048-4ADD-9593-E41C4A5125A7}" type="presParOf" srcId="{2DB0BC1E-4F69-4EDB-9805-9CC60EF3DFE0}" destId="{47DB3E1D-B7A2-47EB-B6B1-BC39977A14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1838A-65DB-44D5-A0EA-BDBF1187EB03}">
      <dsp:nvSpPr>
        <dsp:cNvPr id="0" name=""/>
        <dsp:cNvSpPr/>
      </dsp:nvSpPr>
      <dsp:spPr>
        <a:xfrm>
          <a:off x="0" y="3645189"/>
          <a:ext cx="11759380" cy="79747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i="1" kern="1200" smtClean="0"/>
            <a:t>Vizsgálati eredmények összegzése, továbbküldés mérlegelése</a:t>
          </a:r>
          <a:endParaRPr lang="hu-HU" sz="2500" kern="1200"/>
        </a:p>
      </dsp:txBody>
      <dsp:txXfrm>
        <a:off x="0" y="3645189"/>
        <a:ext cx="11759380" cy="797478"/>
      </dsp:txXfrm>
    </dsp:sp>
    <dsp:sp modelId="{A9976FB4-A812-4DD0-85B1-5AD33317F30A}">
      <dsp:nvSpPr>
        <dsp:cNvPr id="0" name=""/>
        <dsp:cNvSpPr/>
      </dsp:nvSpPr>
      <dsp:spPr>
        <a:xfrm rot="10800000">
          <a:off x="0" y="2430630"/>
          <a:ext cx="11759380" cy="1226521"/>
        </a:xfrm>
        <a:prstGeom prst="upArrowCallou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i="1" kern="1200" smtClean="0"/>
            <a:t>Tesztek felvéte</a:t>
          </a:r>
          <a:endParaRPr lang="hu-HU" sz="2500" kern="1200"/>
        </a:p>
      </dsp:txBody>
      <dsp:txXfrm rot="10800000">
        <a:off x="0" y="2430630"/>
        <a:ext cx="11759380" cy="796957"/>
      </dsp:txXfrm>
    </dsp:sp>
    <dsp:sp modelId="{8850D6D4-46BC-4457-B740-D3EEE38CB7EC}">
      <dsp:nvSpPr>
        <dsp:cNvPr id="0" name=""/>
        <dsp:cNvSpPr/>
      </dsp:nvSpPr>
      <dsp:spPr>
        <a:xfrm rot="10800000">
          <a:off x="0" y="1216070"/>
          <a:ext cx="11759380" cy="1226521"/>
        </a:xfrm>
        <a:prstGeom prst="upArrowCallou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i="1" kern="1200" smtClean="0"/>
            <a:t>Véleményírás folyamata</a:t>
          </a:r>
          <a:endParaRPr lang="hu-HU" sz="2500" kern="1200"/>
        </a:p>
      </dsp:txBody>
      <dsp:txXfrm rot="10800000">
        <a:off x="0" y="1216070"/>
        <a:ext cx="11759380" cy="796957"/>
      </dsp:txXfrm>
    </dsp:sp>
    <dsp:sp modelId="{47DB3E1D-B7A2-47EB-B6B1-BC39977A1492}">
      <dsp:nvSpPr>
        <dsp:cNvPr id="0" name=""/>
        <dsp:cNvSpPr/>
      </dsp:nvSpPr>
      <dsp:spPr>
        <a:xfrm rot="10800000">
          <a:off x="0" y="1510"/>
          <a:ext cx="11759380" cy="1226521"/>
        </a:xfrm>
        <a:prstGeom prst="upArrowCallou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b="1" i="1" kern="1200" smtClean="0"/>
            <a:t>Gyakorlati kérdésekben nyújtani segítséget a vizsgáló kollégák számára:</a:t>
          </a:r>
          <a:endParaRPr lang="hu-HU" sz="2500" kern="1200"/>
        </a:p>
      </dsp:txBody>
      <dsp:txXfrm rot="10800000">
        <a:off x="0" y="1510"/>
        <a:ext cx="11759380" cy="79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a1300015.emm#lbj48idb1c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2021/2022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Juhászné Darvas Gyöngyi</a:t>
            </a:r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dirty="0"/>
              <a:t>pmpsz.szakertoi.munkakozosseg@gmail.com</a:t>
            </a:r>
            <a:endParaRPr lang="hu-HU" sz="2200" dirty="0" smtClean="0"/>
          </a:p>
          <a:p>
            <a:pPr algn="ctr"/>
            <a:r>
              <a:rPr lang="hu-HU" sz="2200" dirty="0" smtClean="0"/>
              <a:t>2021.09.23.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507165" y="36433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Szakértői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 smtClean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u="sng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hu-HU" sz="8000" b="1" u="sng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u="sng" dirty="0" smtClean="0">
                <a:solidFill>
                  <a:schemeClr val="tx2">
                    <a:lumMod val="10000"/>
                  </a:schemeClr>
                </a:solidFill>
              </a:rPr>
              <a:t>Nehézség</a:t>
            </a:r>
            <a:r>
              <a:rPr lang="hu-HU" sz="8000" b="1" u="sng" dirty="0" smtClean="0">
                <a:solidFill>
                  <a:schemeClr val="tx2">
                    <a:lumMod val="10000"/>
                  </a:schemeClr>
                </a:solidFill>
              </a:rPr>
              <a:t>: </a:t>
            </a:r>
            <a:r>
              <a:rPr lang="hu-HU" sz="8000" dirty="0" smtClean="0">
                <a:solidFill>
                  <a:schemeClr val="tx2">
                    <a:lumMod val="10000"/>
                  </a:schemeClr>
                </a:solidFill>
              </a:rPr>
              <a:t>Felmerült az igény a tagintézményekben dolgozó kollégák közvetlenebb szakmai támogatására</a:t>
            </a:r>
            <a:endParaRPr lang="hu-HU" sz="80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u="sng" dirty="0" smtClean="0">
                <a:solidFill>
                  <a:schemeClr val="tx2">
                    <a:lumMod val="10000"/>
                  </a:schemeClr>
                </a:solidFill>
              </a:rPr>
              <a:t>Megoldási javaslat</a:t>
            </a:r>
            <a:r>
              <a:rPr lang="hu-HU" sz="8000" dirty="0" smtClean="0">
                <a:solidFill>
                  <a:schemeClr val="tx2">
                    <a:lumMod val="10000"/>
                  </a:schemeClr>
                </a:solidFill>
              </a:rPr>
              <a:t>: Olyan tudásmegosztó fórumok szervezése, amely nyitott, nem csak a munkacsoport tagjai vannak jelen</a:t>
            </a:r>
            <a:endParaRPr lang="hu-HU" sz="8000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u="sng" dirty="0" smtClean="0">
                <a:latin typeface="Bahnschrift Light" panose="020B0502040204020203" pitchFamily="34" charset="0"/>
              </a:rPr>
              <a:t>2.</a:t>
            </a:r>
            <a:endParaRPr lang="hu-HU" sz="8000" b="1" u="sng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u="sng" dirty="0">
                <a:latin typeface="Bahnschrift Light" panose="020B0502040204020203" pitchFamily="34" charset="0"/>
              </a:rPr>
              <a:t>Nehézség</a:t>
            </a:r>
            <a:r>
              <a:rPr lang="hu-HU" sz="8000" b="1" u="sng" dirty="0" smtClean="0">
                <a:latin typeface="Bahnschrift Light" panose="020B0502040204020203" pitchFamily="34" charset="0"/>
              </a:rPr>
              <a:t>:</a:t>
            </a:r>
            <a:r>
              <a:rPr lang="hu-HU" sz="8000" dirty="0" smtClean="0">
                <a:latin typeface="Bahnschrift Light" panose="020B0502040204020203" pitchFamily="34" charset="0"/>
              </a:rPr>
              <a:t> Több tagintézménynek a pszichiátriai vizsgálatra küldés, körzeti ellátás akadozó, a 3 év alatti gyermekek ellátása nincs </a:t>
            </a:r>
            <a:r>
              <a:rPr lang="hu-HU" sz="8000" dirty="0" err="1" smtClean="0">
                <a:latin typeface="Bahnschrift Light" panose="020B0502040204020203" pitchFamily="34" charset="0"/>
              </a:rPr>
              <a:t>megolva</a:t>
            </a:r>
            <a:r>
              <a:rPr lang="hu-HU" sz="8000" dirty="0" smtClean="0">
                <a:latin typeface="Bahnschrift Light" panose="020B0502040204020203" pitchFamily="34" charset="0"/>
              </a:rPr>
              <a:t> </a:t>
            </a:r>
            <a:endParaRPr lang="hu-HU" sz="8000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8000" b="1" u="sng" dirty="0">
                <a:latin typeface="Bahnschrift Light" panose="020B0502040204020203" pitchFamily="34" charset="0"/>
              </a:rPr>
              <a:t>Megoldási javaslat</a:t>
            </a:r>
            <a:r>
              <a:rPr lang="hu-HU" sz="8000" dirty="0" smtClean="0">
                <a:latin typeface="Bahnschrift Light" panose="020B0502040204020203" pitchFamily="34" charset="0"/>
              </a:rPr>
              <a:t>: Szerződés kötés alapján történjen az ellátás, legyen személyes kapcsolat a pszichiáter szakemberrel</a:t>
            </a:r>
            <a:endParaRPr lang="hu-HU" sz="8000" dirty="0" smtClean="0">
              <a:latin typeface="Bahnschrift Light" panose="020B0502040204020203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8000" dirty="0" smtClean="0">
                <a:latin typeface="Bahnschrift Light" panose="020B0502040204020203" pitchFamily="34" charset="0"/>
              </a:rPr>
              <a:t>További  n</a:t>
            </a:r>
            <a:r>
              <a:rPr lang="hu-HU" sz="8000" dirty="0" smtClean="0">
                <a:latin typeface="Bahnschrift Light" panose="020B0502040204020203" pitchFamily="34" charset="0"/>
              </a:rPr>
              <a:t>ehézség: Szakembert találni</a:t>
            </a:r>
            <a:endParaRPr lang="hu-HU" sz="8000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8000" dirty="0">
                <a:latin typeface="Bahnschrift Light" panose="020B0502040204020203" pitchFamily="34" charset="0"/>
              </a:rPr>
              <a:t>Megoldási javaslat</a:t>
            </a:r>
            <a:r>
              <a:rPr lang="hu-HU" sz="8000" dirty="0" smtClean="0">
                <a:latin typeface="Bahnschrift Light" panose="020B0502040204020203" pitchFamily="34" charset="0"/>
              </a:rPr>
              <a:t>: Keressünk együtt!</a:t>
            </a:r>
            <a:endParaRPr lang="hu-HU" sz="8000" dirty="0">
              <a:latin typeface="Bahnschrift Light" panose="020B0502040204020203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hu-HU" sz="80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VÁLTOZÁSOK a 15/2013 EMMI rendeletben.</a:t>
            </a:r>
          </a:p>
          <a:p>
            <a:r>
              <a:rPr lang="hu-HU" sz="1800" b="1" i="1" dirty="0">
                <a:solidFill>
                  <a:schemeClr val="bg1"/>
                </a:solidFill>
              </a:rPr>
              <a:t>11. § (1)</a:t>
            </a:r>
            <a:r>
              <a:rPr lang="hu-HU" sz="1800" b="1" i="1" u="sng" dirty="0">
                <a:solidFill>
                  <a:schemeClr val="bg1"/>
                </a:solidFill>
                <a:hlinkClick r:id="rId2"/>
              </a:rPr>
              <a:t> </a:t>
            </a:r>
            <a:r>
              <a:rPr lang="hu-HU" sz="1800" b="1" i="1" dirty="0">
                <a:solidFill>
                  <a:schemeClr val="bg1"/>
                </a:solidFill>
              </a:rPr>
              <a:t> A járási szakértői bizottság feladata</a:t>
            </a:r>
          </a:p>
          <a:p>
            <a:r>
              <a:rPr lang="hu-HU" sz="1800" b="1" i="1" dirty="0">
                <a:solidFill>
                  <a:schemeClr val="bg1"/>
                </a:solidFill>
              </a:rPr>
              <a:t>c) a korai fejlesztésre való jogosultság megállapítása vagy kizárása, és - ha a (2) bekezdés és a 12. § (2) bekezdés c) pontja szerinti kiegészítő vizsgálat nem történt, vagy a kiegészítő vizsgálat sajátos nevelési igényt nem állapított meg - az ehhez kapcsolódó felülvizsgálatok elvégzése,</a:t>
            </a:r>
          </a:p>
          <a:p>
            <a:r>
              <a:rPr lang="hu-HU" dirty="0"/>
              <a:t>Vagyis minden olyan korai fejlesztésben részesülő gyermek felülvizsgálatára járási szinten kerül sor a felülvizsgálatra vonatkozó jogszabályok szerint, ahol nem történt SNI megállapítás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VÁLTOZÁSOK a 15/2013 EMMI rendeletben.</a:t>
            </a:r>
          </a:p>
          <a:p>
            <a:pPr algn="just">
              <a:spcAft>
                <a:spcPts val="0"/>
              </a:spcAft>
            </a:pP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1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17. § </a:t>
            </a:r>
            <a:r>
              <a:rPr lang="hu-HU" sz="18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l)</a:t>
            </a:r>
            <a:r>
              <a:rPr lang="hu-HU" dirty="0" smtClean="0"/>
              <a:t> AZ ADOTT TANÉV SZEPTEMBER 1. ÉS JANUÁR 18. NAPJA </a:t>
            </a:r>
            <a:r>
              <a:rPr 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közt </a:t>
            </a:r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elvégzett vizsgálatoknál az ötödik életévüket betöltött, de hat évesnél fiatalabb sajátos nevelési igényű vagy beilleszkedési, tanulási, magatartási nehézséggel küzdő gyermekek esetében javaslatot a tankötelezettség teljesítésének következő tanévtől történő megkezdésére vagy további egy év óvodai nevelésre,</a:t>
            </a:r>
          </a:p>
          <a:p>
            <a:r>
              <a:rPr lang="hu-HU" dirty="0" smtClean="0"/>
              <a:t>A dátum változott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082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VÁLTOZÁSOK a 15/2013 EMMI rendeletben.</a:t>
            </a:r>
          </a:p>
          <a:p>
            <a:pPr algn="just">
              <a:spcAft>
                <a:spcPts val="0"/>
              </a:spcAft>
            </a:pPr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19.§. (2) Ha a szülő nem élt a felülvizsgálat kezdeményezésének jogával, a szakértői véleményt a szakértői bizottság </a:t>
            </a:r>
          </a:p>
          <a:p>
            <a:pPr algn="just">
              <a:spcAft>
                <a:spcPts val="0"/>
              </a:spcAft>
            </a:pPr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sajátos nevelési igény megállapítása, illetve a korai fejlesztés és gondozás megkezdésére tett javaslat esetén a kijelölt intézménynek, továbbá</a:t>
            </a:r>
          </a:p>
          <a:p>
            <a:pPr algn="just">
              <a:spcAft>
                <a:spcPts val="0"/>
              </a:spcAft>
            </a:pPr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beilleszkedési, tanulási, magatartási nehézség megállapítása esetén </a:t>
            </a:r>
            <a:r>
              <a:rPr lang="hu-HU" dirty="0"/>
              <a:t>a gyermeket, tanulót </a:t>
            </a:r>
            <a:r>
              <a:rPr lang="hu-HU" u="sng" dirty="0"/>
              <a:t>a vizsgálat időpontjában ellátó</a:t>
            </a:r>
            <a:r>
              <a:rPr lang="hu-HU" dirty="0"/>
              <a:t> nevelési-oktatási vagy szakképző </a:t>
            </a:r>
            <a:r>
              <a:rPr lang="hu-HU" dirty="0" smtClean="0"/>
              <a:t>intézménynek is megküldi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4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/>
              <a:t>Az óvodások vizsgálatával, és a járványügyi helyzettel kapcsolatos tapasztalatok folyamatos megosztása, felmerülő kérdések megbeszélése</a:t>
            </a:r>
          </a:p>
          <a:p>
            <a:r>
              <a:rPr lang="hu-HU" dirty="0"/>
              <a:t> Az INYR vezetése az intézményekben ezen a szakfeladaton, a beszámolók alapján közel napra készen megtörténik</a:t>
            </a:r>
          </a:p>
          <a:p>
            <a:r>
              <a:rPr lang="hu-HU" dirty="0"/>
              <a:t>Feldolgozott szakmai témák: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Diagnosztikai szempontok az SNI gyanú mérlegelésekor /folytatás köv./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Szakértői vélemény sablon megújítása folyamatban van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Az ellátó rendszer adatbank frissítése </a:t>
            </a:r>
            <a:r>
              <a:rPr lang="hu-HU" dirty="0" smtClean="0"/>
              <a:t>megtörtént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október 7.	 9-11,15 </a:t>
            </a:r>
            <a:r>
              <a:rPr lang="hu-HU" sz="3200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óráig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2021. november 4. 9-11,15 óráig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2022. február 3.	 </a:t>
            </a:r>
            <a:r>
              <a:rPr lang="hu-HU" sz="3200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9-11,15 óráig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2022. március 17.	 </a:t>
            </a:r>
            <a:r>
              <a:rPr lang="hu-HU" sz="3200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9-11,15 óráig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WISC/WPPSI/WAIS intelligencia tesztek eredményeinek mélyebb értelmezése, gyakorlati szempontok alapján – tudásmegosztó fórumok szervezése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SNI gyanú felmerülésekor, segítő segédanyag elkészítése a tagintézményi dolgozók számára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0-4 évesek pszichológiai vizsgálata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igény lenne konkrét esetek, speciális helyzetek megbeszélésére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pszichiátriákkal kialakult helyzetről beszélni</a:t>
            </a:r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2021/2022 első félévében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smtClean="0"/>
              <a:t>A szakértői vizsgálat folyamatának megsegítése :</a:t>
            </a:r>
          </a:p>
          <a:p>
            <a:endParaRPr lang="hu-HU" dirty="0"/>
          </a:p>
          <a:p>
            <a:r>
              <a:rPr lang="hu-HU" dirty="0" smtClean="0"/>
              <a:t>Pszichológiai tesztek alkalmazásáról tudásmegosztás pszichológusoknak, az értelmezés megsegítése a gyógypedagógusok felé</a:t>
            </a:r>
          </a:p>
          <a:p>
            <a:r>
              <a:rPr lang="hu-HU" dirty="0"/>
              <a:t>aktuális jogszabályváltozások, a szakértői vélemény összeállításának szakmai szempontjai, </a:t>
            </a:r>
            <a:r>
              <a:rPr lang="hu-HU" dirty="0" smtClean="0"/>
              <a:t>kritériumai</a:t>
            </a:r>
          </a:p>
          <a:p>
            <a:r>
              <a:rPr lang="hu-HU" dirty="0"/>
              <a:t>0-4 </a:t>
            </a:r>
            <a:r>
              <a:rPr lang="hu-HU" dirty="0" smtClean="0"/>
              <a:t>évesek </a:t>
            </a:r>
            <a:r>
              <a:rPr lang="hu-HU" dirty="0" smtClean="0"/>
              <a:t>vizsgálata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 smtClean="0"/>
              <a:t>6.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117709"/>
              </p:ext>
            </p:extLst>
          </p:nvPr>
        </p:nvGraphicFramePr>
        <p:xfrm>
          <a:off x="157317" y="2202426"/>
          <a:ext cx="11759380" cy="4444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403</TotalTime>
  <Words>452</Words>
  <Application>Microsoft Office PowerPoint</Application>
  <PresentationFormat>Szélesvásznú</PresentationFormat>
  <Paragraphs>66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Bahnschrift Light</vt:lpstr>
      <vt:lpstr>Calibri</vt:lpstr>
      <vt:lpstr>Symbol</vt:lpstr>
      <vt:lpstr>Times New Roman</vt:lpstr>
      <vt:lpstr>Trebuchet MS</vt:lpstr>
      <vt:lpstr>Wingdings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1. A munkaközösség szakmai területén bevezetett jogszabályi változások 2021. augusztus 31-ig (amennyiben vannak)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55</cp:revision>
  <dcterms:created xsi:type="dcterms:W3CDTF">2017-01-05T09:06:31Z</dcterms:created>
  <dcterms:modified xsi:type="dcterms:W3CDTF">2021-09-17T07:57:38Z</dcterms:modified>
</cp:coreProperties>
</file>