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9"/>
  </p:notesMasterIdLst>
  <p:sldIdLst>
    <p:sldId id="256" r:id="rId2"/>
    <p:sldId id="269" r:id="rId3"/>
    <p:sldId id="271" r:id="rId4"/>
    <p:sldId id="268" r:id="rId5"/>
    <p:sldId id="272" r:id="rId6"/>
    <p:sldId id="27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837" autoAdjust="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11920" y="2182397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/>
              <a:t>A 2021/2022. tanévre vonatkozó </a:t>
            </a:r>
            <a:br>
              <a:rPr lang="hu-HU" sz="4300" dirty="0"/>
            </a:br>
            <a:r>
              <a:rPr lang="hu-HU" sz="4300" dirty="0"/>
              <a:t>év végi beszámoló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505200" y="4618639"/>
            <a:ext cx="8686800" cy="1792253"/>
          </a:xfrm>
        </p:spPr>
        <p:txBody>
          <a:bodyPr>
            <a:normAutofit/>
          </a:bodyPr>
          <a:lstStyle/>
          <a:p>
            <a:pPr algn="l"/>
            <a:r>
              <a:rPr lang="hu-HU" sz="2200" dirty="0"/>
              <a:t>Munkaközösség-vezető neve: Gyimesi Szilvia</a:t>
            </a:r>
          </a:p>
          <a:p>
            <a:pPr algn="l"/>
            <a:r>
              <a:rPr lang="hu-HU" sz="2200" dirty="0"/>
              <a:t>Munkaközösség e-mail címe: </a:t>
            </a:r>
            <a:r>
              <a:rPr lang="hu-HU" sz="2000" b="0" i="0" u="none" strike="noStrike" dirty="0">
                <a:effectLst/>
                <a:latin typeface="Roboto" panose="02000000000000000000" pitchFamily="2" charset="0"/>
              </a:rPr>
              <a:t>pmpsz.oipszi.munkakozosseg@gmail.com</a:t>
            </a:r>
            <a:endParaRPr lang="hu-HU" sz="2200" dirty="0"/>
          </a:p>
          <a:p>
            <a:pPr algn="l"/>
            <a:endParaRPr lang="hu-HU" sz="2200" dirty="0"/>
          </a:p>
          <a:p>
            <a:pPr algn="ctr"/>
            <a:r>
              <a:rPr lang="hu-HU" sz="2200" smtClean="0"/>
              <a:t>2022.06.09.</a:t>
            </a:r>
            <a:endParaRPr lang="hu-HU" sz="2200" dirty="0"/>
          </a:p>
          <a:p>
            <a:endParaRPr lang="hu-HU" sz="36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2428569" y="364335"/>
            <a:ext cx="7295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/>
              <a:t>Óvoda- iskolapszichológus koordinátor 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3793" y="753228"/>
            <a:ext cx="10078065" cy="1080938"/>
          </a:xfrm>
        </p:spPr>
        <p:txBody>
          <a:bodyPr/>
          <a:lstStyle/>
          <a:p>
            <a:r>
              <a:rPr lang="hu-HU" dirty="0"/>
              <a:t>1. Munkaközösségi értekezletek megvalósult időpontjai és témái a 2021/2022. tanévben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1883" y="2104102"/>
            <a:ext cx="9134169" cy="45130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2021.11.18. -  Dr. </a:t>
            </a:r>
            <a:r>
              <a:rPr lang="hu-HU" dirty="0" err="1"/>
              <a:t>Márky</a:t>
            </a:r>
            <a:r>
              <a:rPr lang="hu-HU" dirty="0"/>
              <a:t> Ádám előadása a pszichológiai rugalmasságról, </a:t>
            </a:r>
            <a:r>
              <a:rPr lang="hu-HU" dirty="0" err="1"/>
              <a:t>Mindfulness</a:t>
            </a:r>
            <a:r>
              <a:rPr lang="hu-HU" dirty="0"/>
              <a:t> alapú technikáról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2022.01.07. – </a:t>
            </a:r>
            <a:r>
              <a:rPr lang="hu-HU" dirty="0">
                <a:effectLst/>
                <a:latin typeface="+mj-lt"/>
                <a:ea typeface="Times New Roman" panose="02020603050405020304" pitchFamily="18" charset="0"/>
              </a:rPr>
              <a:t>Bullying prevenció - Békés Iskolák, ENABLE tapasztalatok és lehetőségek átbeszélése, jó gyakorlatok megosztása</a:t>
            </a:r>
            <a:endParaRPr lang="hu-HU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dirty="0">
                <a:latin typeface="+mj-lt"/>
              </a:rPr>
              <a:t>2022.03.04. </a:t>
            </a:r>
            <a:r>
              <a:rPr lang="hu-HU" dirty="0" err="1">
                <a:latin typeface="+mj-lt"/>
              </a:rPr>
              <a:t>Gamification</a:t>
            </a:r>
            <a:r>
              <a:rPr lang="hu-HU" dirty="0">
                <a:latin typeface="+mj-lt"/>
              </a:rPr>
              <a:t> – új pedagógiai és terápiás eszköz a </a:t>
            </a:r>
            <a:r>
              <a:rPr lang="hu-HU" dirty="0" err="1">
                <a:latin typeface="+mj-lt"/>
              </a:rPr>
              <a:t>játékosítás</a:t>
            </a:r>
            <a:r>
              <a:rPr lang="hu-HU" dirty="0">
                <a:latin typeface="+mj-lt"/>
              </a:rPr>
              <a:t> Nagy Eszter pszichológus és </a:t>
            </a:r>
            <a:r>
              <a:rPr lang="hu-HU" dirty="0" err="1">
                <a:latin typeface="+mj-lt"/>
              </a:rPr>
              <a:t>Prievara</a:t>
            </a:r>
            <a:r>
              <a:rPr lang="hu-HU" dirty="0">
                <a:latin typeface="+mj-lt"/>
              </a:rPr>
              <a:t> Tibor nyelvtanár és a Tanárblog alapítójának online előadása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>
                <a:latin typeface="+mj-lt"/>
              </a:rPr>
              <a:t>2022.05.06. </a:t>
            </a:r>
            <a:r>
              <a:rPr lang="hu-HU" dirty="0">
                <a:effectLst/>
                <a:latin typeface="+mj-lt"/>
                <a:ea typeface="Times New Roman" panose="02020603050405020304" pitchFamily="18" charset="0"/>
              </a:rPr>
              <a:t>A koordináció aktuális kérdései, a tanév első jelenléti értekezlete; ismerkedés az újaknak és újra találkozás régebb óta együtt dolgozók számára </a:t>
            </a: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3625" y="737420"/>
            <a:ext cx="10068233" cy="1091380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2. A munkaközösség szakmai területén bevezetett jogszabályi változások 2022. június 09-ig </a:t>
            </a:r>
            <a:r>
              <a:rPr lang="hu-HU" sz="1900" dirty="0"/>
              <a:t>(</a:t>
            </a:r>
            <a:r>
              <a:rPr lang="hu-HU" sz="1900" i="1" dirty="0"/>
              <a:t>amennyiben vannak</a:t>
            </a:r>
            <a:r>
              <a:rPr lang="hu-HU" sz="1900" dirty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118952"/>
            <a:ext cx="11720052" cy="4493342"/>
          </a:xfrm>
        </p:spPr>
        <p:txBody>
          <a:bodyPr/>
          <a:lstStyle/>
          <a:p>
            <a:r>
              <a:rPr lang="hu-HU" dirty="0"/>
              <a:t>az OIP szakfeladat vonatkozásában nem történt változás</a:t>
            </a:r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473" y="820593"/>
            <a:ext cx="9871396" cy="929598"/>
          </a:xfrm>
        </p:spPr>
        <p:txBody>
          <a:bodyPr>
            <a:noAutofit/>
          </a:bodyPr>
          <a:lstStyle/>
          <a:p>
            <a:r>
              <a:rPr lang="hu-HU" dirty="0"/>
              <a:t>3. A munkaközösség legfontosabb célkitűzései és elért eredmények a 202../202..tanévben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67746" y="2054942"/>
            <a:ext cx="3200401" cy="58010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dirty="0"/>
              <a:t>                CÉLKITŰZÉSEK</a:t>
            </a: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6445896" y="1976284"/>
            <a:ext cx="3200401" cy="7374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dirty="0"/>
              <a:t>                EREDMÉNYEK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451258" y="2939796"/>
            <a:ext cx="4413820" cy="33319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hu-HU" sz="1800" dirty="0">
                <a:effectLst/>
                <a:latin typeface="+mj-lt"/>
              </a:rPr>
              <a:t>Bullying prevenció témában való elmélyülés</a:t>
            </a:r>
          </a:p>
          <a:p>
            <a:pPr>
              <a:lnSpc>
                <a:spcPct val="200000"/>
              </a:lnSpc>
            </a:pPr>
            <a:r>
              <a:rPr lang="hu-HU" sz="1800" dirty="0">
                <a:effectLst/>
                <a:latin typeface="+mj-lt"/>
                <a:ea typeface="Times New Roman" panose="02020603050405020304" pitchFamily="18" charset="0"/>
              </a:rPr>
              <a:t>2. Krízisintervencióval, gyásszal kapcsolatos segítő csomag véglegesítése</a:t>
            </a:r>
          </a:p>
          <a:p>
            <a:pPr>
              <a:lnSpc>
                <a:spcPct val="200000"/>
              </a:lnSpc>
            </a:pPr>
            <a:r>
              <a:rPr lang="hu-HU" dirty="0">
                <a:latin typeface="+mj-lt"/>
                <a:ea typeface="Times New Roman" panose="02020603050405020304" pitchFamily="18" charset="0"/>
              </a:rPr>
              <a:t>3. </a:t>
            </a:r>
            <a:r>
              <a:rPr lang="hu-HU" sz="1800" dirty="0">
                <a:effectLst/>
                <a:latin typeface="+mj-lt"/>
                <a:ea typeface="Times New Roman" panose="02020603050405020304" pitchFamily="18" charset="0"/>
              </a:rPr>
              <a:t>Elfogadás és elköteleződés terápia a kiégés prevencióban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5603630" y="2940886"/>
            <a:ext cx="5756032" cy="333084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hu-HU" sz="1800" dirty="0">
                <a:effectLst/>
                <a:latin typeface="+mj-lt"/>
                <a:ea typeface="Times New Roman" panose="02020603050405020304" pitchFamily="18" charset="0"/>
              </a:rPr>
              <a:t>ENABLE, Békés Iskolák tapasztalatinak átbeszélése 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hu-HU" sz="1800" dirty="0">
                <a:effectLst/>
                <a:latin typeface="+mj-lt"/>
                <a:ea typeface="Times New Roman" panose="02020603050405020304" pitchFamily="18" charset="0"/>
              </a:rPr>
              <a:t>Gyász segítőcsomag elkészítése, </a:t>
            </a:r>
            <a:r>
              <a:rPr lang="hu-HU" sz="1800" i="1" dirty="0">
                <a:effectLst/>
                <a:latin typeface="+mj-lt"/>
                <a:ea typeface="Times New Roman" panose="02020603050405020304" pitchFamily="18" charset="0"/>
              </a:rPr>
              <a:t>Drive-</a:t>
            </a:r>
            <a:r>
              <a:rPr lang="hu-HU" sz="1800" dirty="0" err="1">
                <a:effectLst/>
                <a:latin typeface="+mj-lt"/>
                <a:ea typeface="Times New Roman" panose="02020603050405020304" pitchFamily="18" charset="0"/>
              </a:rPr>
              <a:t>ra</a:t>
            </a:r>
            <a:r>
              <a:rPr lang="hu-HU" sz="1800" dirty="0">
                <a:effectLst/>
                <a:latin typeface="+mj-lt"/>
                <a:ea typeface="Times New Roman" panose="02020603050405020304" pitchFamily="18" charset="0"/>
              </a:rPr>
              <a:t> való feltöltése, hozzáférhetővé, használhatóvá tétele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hu-HU" sz="1800" dirty="0">
                <a:effectLst/>
                <a:latin typeface="+mj-lt"/>
                <a:ea typeface="Times New Roman" panose="02020603050405020304" pitchFamily="18" charset="0"/>
              </a:rPr>
              <a:t>Dr. </a:t>
            </a:r>
            <a:r>
              <a:rPr lang="hu-HU" sz="1800" dirty="0" err="1">
                <a:effectLst/>
                <a:latin typeface="+mj-lt"/>
                <a:ea typeface="Times New Roman" panose="02020603050405020304" pitchFamily="18" charset="0"/>
              </a:rPr>
              <a:t>Márky</a:t>
            </a:r>
            <a:r>
              <a:rPr lang="hu-HU" sz="1800" dirty="0">
                <a:effectLst/>
                <a:latin typeface="+mj-lt"/>
                <a:ea typeface="Times New Roman" panose="02020603050405020304" pitchFamily="18" charset="0"/>
              </a:rPr>
              <a:t> Ádám interaktív előadása, a pszichológiai rugalmasságról, mint a kiégés elleni egyik védőfaktorról</a:t>
            </a:r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658761"/>
            <a:ext cx="11720052" cy="1283560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4. A munkaközösség szakmai munkájában felmerülő nehézségek/</a:t>
            </a:r>
            <a:r>
              <a:rPr lang="hu-HU" sz="4000" dirty="0" err="1"/>
              <a:t>kérdések,és</a:t>
            </a:r>
            <a:r>
              <a:rPr lang="hu-HU" sz="4000" dirty="0"/>
              <a:t> ezekre megoldási javaslatok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942321"/>
            <a:ext cx="11661057" cy="444418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4400" dirty="0"/>
              <a:t>1.</a:t>
            </a:r>
          </a:p>
          <a:p>
            <a:pPr>
              <a:lnSpc>
                <a:spcPct val="170000"/>
              </a:lnSpc>
            </a:pPr>
            <a:r>
              <a:rPr lang="hu-HU" sz="4400" dirty="0">
                <a:latin typeface="+mj-lt"/>
              </a:rPr>
              <a:t>Nehézség: OIP </a:t>
            </a:r>
            <a:r>
              <a:rPr lang="hu-HU" sz="4400" dirty="0">
                <a:effectLst/>
                <a:latin typeface="+mj-lt"/>
                <a:ea typeface="Times New Roman" panose="02020603050405020304" pitchFamily="18" charset="0"/>
              </a:rPr>
              <a:t>munka jellege miatt nehéz a munkát </a:t>
            </a:r>
            <a:r>
              <a:rPr lang="hu-HU" sz="4400" dirty="0" err="1">
                <a:effectLst/>
                <a:latin typeface="+mj-lt"/>
                <a:ea typeface="Times New Roman" panose="02020603050405020304" pitchFamily="18" charset="0"/>
              </a:rPr>
              <a:t>órarendszerűen</a:t>
            </a:r>
            <a:r>
              <a:rPr lang="hu-HU" sz="4400" dirty="0">
                <a:effectLst/>
                <a:latin typeface="+mj-lt"/>
                <a:ea typeface="Times New Roman" panose="02020603050405020304" pitchFamily="18" charset="0"/>
              </a:rPr>
              <a:t> kivitelezni, főként a pályakezdő iskola- és óvodapszichológusok növekvő száma miatt, akik gyakran igényelnek azonnali vagy gyors konzultációt</a:t>
            </a:r>
            <a:endParaRPr lang="hu-HU" sz="4400" dirty="0">
              <a:latin typeface="+mj-lt"/>
            </a:endParaRPr>
          </a:p>
          <a:p>
            <a:pPr>
              <a:lnSpc>
                <a:spcPct val="170000"/>
              </a:lnSpc>
            </a:pPr>
            <a:r>
              <a:rPr lang="hu-HU" sz="4400" dirty="0">
                <a:effectLst/>
                <a:latin typeface="+mj-lt"/>
                <a:ea typeface="Times New Roman" panose="02020603050405020304" pitchFamily="18" charset="0"/>
              </a:rPr>
              <a:t>Megoldási javaslatként </a:t>
            </a:r>
            <a:r>
              <a:rPr lang="hu-HU" sz="4400" dirty="0">
                <a:latin typeface="+mj-lt"/>
                <a:ea typeface="Times New Roman" panose="02020603050405020304" pitchFamily="18" charset="0"/>
              </a:rPr>
              <a:t>: továbbra is kivitelezhetőnek látjuk a 2 mozgóóra beiktatását, amik így adminisztrációs, kötelesség nélkül, más időben és helyszínen (intézmény, telefonhívás) is </a:t>
            </a:r>
            <a:r>
              <a:rPr lang="hu-HU" sz="4400" dirty="0">
                <a:effectLst/>
                <a:latin typeface="+mj-lt"/>
                <a:ea typeface="Times New Roman" panose="02020603050405020304" pitchFamily="18" charset="0"/>
              </a:rPr>
              <a:t>ledolgozhatók.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hu-HU" sz="4400" dirty="0"/>
              <a:t>2. </a:t>
            </a:r>
          </a:p>
          <a:p>
            <a:pPr>
              <a:lnSpc>
                <a:spcPct val="170000"/>
              </a:lnSpc>
            </a:pPr>
            <a:r>
              <a:rPr lang="hu-HU" sz="4400" dirty="0"/>
              <a:t>Nehézség: Kevés az iskolában, óvodában dolgozó pszichológusok száma. Vidéken, Budapesttől távolodva  van olyan járás, ahol nagyon kevés betöltött intézménypszichológus állás van. </a:t>
            </a:r>
          </a:p>
          <a:p>
            <a:pPr>
              <a:lnSpc>
                <a:spcPct val="170000"/>
              </a:lnSpc>
            </a:pPr>
            <a:r>
              <a:rPr lang="hu-HU" sz="4400" dirty="0"/>
              <a:t>Megoldási javaslat: Széleskörű tájékoztatás, toborzási </a:t>
            </a:r>
            <a:r>
              <a:rPr lang="hu-HU" sz="4400" dirty="0" err="1"/>
              <a:t>tev</a:t>
            </a:r>
            <a:r>
              <a:rPr lang="hu-HU" sz="4400" dirty="0"/>
              <a:t> kidolgozása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hu-HU" sz="4400" dirty="0"/>
              <a:t>3.</a:t>
            </a:r>
          </a:p>
          <a:p>
            <a:pPr>
              <a:lnSpc>
                <a:spcPct val="170000"/>
              </a:lnSpc>
            </a:pPr>
            <a:r>
              <a:rPr lang="hu-HU" sz="4400" dirty="0"/>
              <a:t>Nehézség: Nagy mértékű a fluktuáció a szakfeladaton, az intézményekben.</a:t>
            </a:r>
          </a:p>
          <a:p>
            <a:pPr>
              <a:lnSpc>
                <a:spcPct val="170000"/>
              </a:lnSpc>
            </a:pPr>
            <a:r>
              <a:rPr lang="hu-HU" sz="4400" dirty="0"/>
              <a:t>Megoldási javaslat: Kiégés prevenciós lehetőségek biztosítása</a:t>
            </a:r>
          </a:p>
          <a:p>
            <a:pPr marL="0" indent="0">
              <a:lnSpc>
                <a:spcPct val="170000"/>
              </a:lnSpc>
              <a:buNone/>
            </a:pP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6645" y="550606"/>
            <a:ext cx="10097537" cy="1514168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5.Munkaközösség javaslatai a következő 2022/2023. tanévre vonatkozóan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336873"/>
            <a:ext cx="9952510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1. </a:t>
            </a:r>
            <a:r>
              <a:rPr lang="hu-HU" sz="2400" dirty="0">
                <a:effectLst/>
              </a:rPr>
              <a:t>Hintalovon Alapítvány munkájának megismerése, előadó meghívása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2. </a:t>
            </a:r>
            <a:r>
              <a:rPr lang="hu-HU" sz="2400" dirty="0">
                <a:effectLst/>
              </a:rPr>
              <a:t>Szorongás és önbántás, önsértés, </a:t>
            </a:r>
            <a:r>
              <a:rPr lang="hu-HU" sz="2400" dirty="0" err="1">
                <a:effectLst/>
              </a:rPr>
              <a:t>suicid</a:t>
            </a:r>
            <a:r>
              <a:rPr lang="hu-HU" sz="2400" dirty="0">
                <a:effectLst/>
              </a:rPr>
              <a:t> krízis megjelenése az iskolapszichológusi munkában</a:t>
            </a: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/>
              <a:t>3. </a:t>
            </a:r>
            <a:r>
              <a:rPr lang="hu-HU" sz="2400" dirty="0">
                <a:effectLst/>
              </a:rPr>
              <a:t>Függőségek –  dohányzás, szerhasználat, kamaszkori alkohol abúzus és online térhez kapcsolódó formák / pornó, szerencsejáték, játékok, közösségi oldalak</a:t>
            </a: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198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678</TotalTime>
  <Words>410</Words>
  <Application>Microsoft Office PowerPoint</Application>
  <PresentationFormat>Szélesvásznú</PresentationFormat>
  <Paragraphs>38</Paragraphs>
  <Slides>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4" baseType="lpstr">
      <vt:lpstr>Arial</vt:lpstr>
      <vt:lpstr>Calibri</vt:lpstr>
      <vt:lpstr>Roboto</vt:lpstr>
      <vt:lpstr>Times New Roman</vt:lpstr>
      <vt:lpstr>Trebuchet MS</vt:lpstr>
      <vt:lpstr>Wingdings</vt:lpstr>
      <vt:lpstr>Berlin</vt:lpstr>
      <vt:lpstr>A 2021/2022. tanévre vonatkozó  év végi beszámoló</vt:lpstr>
      <vt:lpstr>1. Munkaközösségi értekezletek megvalósult időpontjai és témái a 2021/2022. tanévben</vt:lpstr>
      <vt:lpstr>2. A munkaközösség szakmai területén bevezetett jogszabályi változások 2022. június 09-ig (amennyiben vannak)</vt:lpstr>
      <vt:lpstr>3. A munkaközösség legfontosabb célkitűzései és elért eredmények a 202../202..tanévben</vt:lpstr>
      <vt:lpstr>4. A munkaközösség szakmai munkájában felmerülő nehézségek/kérdések,és ezekre megoldási javaslatok </vt:lpstr>
      <vt:lpstr>5.Munkaközösség javaslatai a következő 2022/2023. tanévre vonatkozóan 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64</cp:revision>
  <dcterms:created xsi:type="dcterms:W3CDTF">2017-01-05T09:06:31Z</dcterms:created>
  <dcterms:modified xsi:type="dcterms:W3CDTF">2022-06-15T08:19:36Z</dcterms:modified>
</cp:coreProperties>
</file>