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2"/>
  </p:notesMasterIdLst>
  <p:sldIdLst>
    <p:sldId id="256" r:id="rId2"/>
    <p:sldId id="271" r:id="rId3"/>
    <p:sldId id="274" r:id="rId4"/>
    <p:sldId id="268" r:id="rId5"/>
    <p:sldId id="269" r:id="rId6"/>
    <p:sldId id="270" r:id="rId7"/>
    <p:sldId id="272" r:id="rId8"/>
    <p:sldId id="273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81" d="100"/>
          <a:sy n="81" d="100"/>
        </p:scale>
        <p:origin x="3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2021/2022 tanév I. félévére vonatkozó munkaközösségi munkaterv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/>
              <a:t>Munkaközösség-vezető neve: Melegné Steiner Ildikó</a:t>
            </a:r>
          </a:p>
          <a:p>
            <a:pPr algn="l"/>
            <a:r>
              <a:rPr lang="hu-HU" sz="2200" dirty="0"/>
              <a:t>Munkaközösség e-mail címe: pmpszkoraimk@gmail.com</a:t>
            </a:r>
          </a:p>
          <a:p>
            <a:pPr algn="l"/>
            <a:endParaRPr lang="hu-HU" sz="2200" dirty="0"/>
          </a:p>
          <a:p>
            <a:pPr algn="ctr"/>
            <a:r>
              <a:rPr lang="hu-HU" sz="2200" dirty="0"/>
              <a:t>2021.09.16.</a:t>
            </a:r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507165" y="36433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Korai fejlesztés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1. A munkaközösség szakmai területén bevezetett jogszabályi változások 2021. augusztus 31-ig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37/2021.(VIII.31.)EMMI rendelet több ponton módosította  a pedagógiai szakszolgálati intézmények működéséről szóló 15/2013.(II.26.) EMMI rendeletet.</a:t>
            </a:r>
          </a:p>
          <a:p>
            <a:pPr marL="0" indent="0">
              <a:buNone/>
            </a:pPr>
            <a:r>
              <a:rPr lang="hu-HU" dirty="0"/>
              <a:t>Lényegi elemek:</a:t>
            </a:r>
          </a:p>
          <a:p>
            <a:r>
              <a:rPr lang="hu-HU" dirty="0"/>
              <a:t>Életkortól függetlenül valamennyi vizsgálat a járási szakértői bizottság előtt indul. </a:t>
            </a:r>
            <a:r>
              <a:rPr lang="hu-HU" dirty="0" err="1"/>
              <a:t>Kiv</a:t>
            </a:r>
            <a:r>
              <a:rPr lang="hu-HU" dirty="0"/>
              <a:t>: mozgásszervi / </a:t>
            </a:r>
            <a:r>
              <a:rPr lang="hu-HU" dirty="0" err="1"/>
              <a:t>érzékszevi</a:t>
            </a:r>
            <a:r>
              <a:rPr lang="hu-HU" dirty="0"/>
              <a:t> fogyatékosság megállapítása. (2022.01.01-től)</a:t>
            </a:r>
          </a:p>
          <a:p>
            <a:r>
              <a:rPr lang="hu-HU" dirty="0"/>
              <a:t>Ha SNI áll fenn, a FV-ot a megyei </a:t>
            </a:r>
            <a:r>
              <a:rPr lang="hu-HU" dirty="0" err="1"/>
              <a:t>biz.végzi</a:t>
            </a:r>
            <a:r>
              <a:rPr lang="hu-HU" dirty="0"/>
              <a:t>. Ha nincs SNI, a FV-ot  a járási biz. végzi. (2021.09.01-től)</a:t>
            </a:r>
          </a:p>
          <a:p>
            <a:r>
              <a:rPr lang="hu-HU" dirty="0"/>
              <a:t>A járási szakértői bizottság nemcsak 18 hó alatti, hanem 3 év alatti gyermekek esetében is elkészítheti a </a:t>
            </a:r>
            <a:r>
              <a:rPr lang="hu-HU" dirty="0" err="1"/>
              <a:t>szak.véleményt</a:t>
            </a:r>
            <a:r>
              <a:rPr lang="hu-HU" dirty="0"/>
              <a:t> a gyermek külön vizsgálata nélkül szakorvosi diagnózis és javaslat alapján. (2022.jan.1-től)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20C86F-092E-4C13-B86A-4A646F17D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1. A munkaközösség szakmai területén bevezetett jogszabályi változások 2021. augusztus 31-ig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32F3F15-F7F9-4EF3-8639-67A286CA1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járási </a:t>
            </a:r>
            <a:r>
              <a:rPr lang="hu-HU" dirty="0" err="1"/>
              <a:t>szak.bizottság</a:t>
            </a:r>
            <a:r>
              <a:rPr lang="hu-HU" dirty="0"/>
              <a:t> csak akkor küldi el a </a:t>
            </a:r>
            <a:r>
              <a:rPr lang="hu-HU" dirty="0" err="1"/>
              <a:t>szak.váleményt</a:t>
            </a:r>
            <a:r>
              <a:rPr lang="hu-HU" dirty="0"/>
              <a:t> a megyei bizottságnak, ha a korai fejlesztésre való jogosultsággal egy időben felmerül a SNI gyanúja. (2022.jan.1-től)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1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2.Előző tanév eredményei, jó gyakorlatok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nline állapotfelmérés, </a:t>
            </a:r>
          </a:p>
          <a:p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Online szűrési metódus, </a:t>
            </a:r>
          </a:p>
          <a:p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Online szülőcsoport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3. Munkaközösségi értekezletek tervezett időpontjai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30E55EF-3AE6-47BF-A51A-57EC8A750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2021.10.14.</a:t>
            </a:r>
          </a:p>
          <a:p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2022.01.27.</a:t>
            </a:r>
            <a:endParaRPr lang="hu-H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2022.03.10.</a:t>
            </a:r>
          </a:p>
          <a:p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2022.05.12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4. Tervezett munkaközösségi témák 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Egyeztetés a főigazgató-helyettessel és a megyei szintű szakértői bizottságok vezetőivel a korai fejlesztést érintő törvényi változások, valamint az egységes protokoll kapcsán. Meghívott vendégek: Gárdai Zsófia főigazgató-helyettes, Polgárdi Veronika és Dr. 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Meláthné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Gyaraki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Edina tagintézmény-igazgatók.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Protokollok, adminisztrációk  a 3 év alatti ellátásban.</a:t>
            </a:r>
          </a:p>
          <a:p>
            <a:pPr marL="0" indent="0" algn="just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Az online ellátás tapasztalatai, online jó gyakorlatok (online állapotfelmérés, szűrési metódus, szülőcsoport) a 3 év alatti ellátásban. Mit tudunk ezekből hasznosítani? Az ellátási lehetőségek kibővítése.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3 év alatt felmerülő felsőlégúti megbetegedések és 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audiológiai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kérdések. Beszélgetés Dr. Zalka Judit fül-orr-gégész, </a:t>
            </a:r>
            <a:r>
              <a:rPr lang="hu-H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foniáter</a:t>
            </a:r>
            <a:r>
              <a:rPr lang="hu-H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szakorvossal.</a:t>
            </a:r>
          </a:p>
          <a:p>
            <a:pPr marL="0" indent="0">
              <a:buNone/>
            </a:pPr>
            <a:endParaRPr lang="hu-H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5. A munkaközösség legfontosabb célkitűzései a 2021/2022 első félévében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/>
              <a:t>Szakmai kapcsolattartás a partnerekkel</a:t>
            </a:r>
          </a:p>
          <a:p>
            <a:r>
              <a:rPr lang="hu-HU" dirty="0"/>
              <a:t>A prevenció kiterjesztése</a:t>
            </a:r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/>
              <a:t>6. A munkaközösség legfontosabb szakmai kérdései</a:t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202426"/>
            <a:ext cx="11759380" cy="4444179"/>
          </a:xfrm>
        </p:spPr>
        <p:txBody>
          <a:bodyPr/>
          <a:lstStyle/>
          <a:p>
            <a:r>
              <a:rPr lang="hu-HU" dirty="0"/>
              <a:t>A 0-3 éves korosztályt érintő diagnosztikai és terápiás lehetőségek</a:t>
            </a:r>
          </a:p>
          <a:p>
            <a:r>
              <a:rPr lang="hu-HU" dirty="0"/>
              <a:t>A protokoll lehetséges útvonalai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/>
              <a:t>megoldási javaslatok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7200" dirty="0"/>
              <a:t>1.</a:t>
            </a:r>
          </a:p>
          <a:p>
            <a:pPr marL="0" indent="0">
              <a:buNone/>
            </a:pPr>
            <a:r>
              <a:rPr lang="hu-HU" sz="7200" dirty="0" err="1"/>
              <a:t>Nehézség:belső</a:t>
            </a:r>
            <a:r>
              <a:rPr lang="hu-HU" sz="7200" dirty="0"/>
              <a:t> levelezési rendszer hiánya</a:t>
            </a:r>
          </a:p>
          <a:p>
            <a:pPr marL="0" indent="0">
              <a:buNone/>
            </a:pPr>
            <a:r>
              <a:rPr lang="hu-HU" sz="7200" dirty="0"/>
              <a:t>Megoldási </a:t>
            </a:r>
            <a:r>
              <a:rPr lang="hu-HU" sz="7200" dirty="0" err="1"/>
              <a:t>javaslat:belső</a:t>
            </a:r>
            <a:r>
              <a:rPr lang="hu-HU" sz="7200" dirty="0"/>
              <a:t> levelezési rendszer kiépítése</a:t>
            </a:r>
          </a:p>
          <a:p>
            <a:pPr marL="0" indent="0">
              <a:buNone/>
            </a:pPr>
            <a:r>
              <a:rPr lang="hu-HU" sz="7200" dirty="0"/>
              <a:t>2.</a:t>
            </a:r>
          </a:p>
          <a:p>
            <a:pPr marL="0" indent="0">
              <a:buNone/>
            </a:pPr>
            <a:r>
              <a:rPr lang="hu-HU" sz="7200" dirty="0" err="1"/>
              <a:t>Nehézség:IKT</a:t>
            </a:r>
            <a:r>
              <a:rPr lang="hu-HU" sz="7200" dirty="0"/>
              <a:t> eszközök hiánya</a:t>
            </a:r>
          </a:p>
          <a:p>
            <a:pPr marL="0" indent="0">
              <a:buNone/>
            </a:pPr>
            <a:r>
              <a:rPr lang="hu-HU" sz="7200" dirty="0"/>
              <a:t>Megoldási </a:t>
            </a:r>
            <a:r>
              <a:rPr lang="hu-HU" sz="7200" dirty="0" err="1"/>
              <a:t>javaslat:minden</a:t>
            </a:r>
            <a:r>
              <a:rPr lang="hu-HU" sz="7200" dirty="0"/>
              <a:t> kolléga ellátása céges laptoppal</a:t>
            </a:r>
          </a:p>
          <a:p>
            <a:pPr marL="0" indent="0">
              <a:buNone/>
            </a:pPr>
            <a:r>
              <a:rPr lang="hu-HU" sz="7200" dirty="0"/>
              <a:t>3.</a:t>
            </a:r>
          </a:p>
          <a:p>
            <a:pPr marL="0" indent="0">
              <a:buNone/>
            </a:pPr>
            <a:r>
              <a:rPr lang="hu-HU" sz="7200" dirty="0" err="1"/>
              <a:t>Nehézség:amortizálódott</a:t>
            </a:r>
            <a:r>
              <a:rPr lang="hu-HU" sz="7200" dirty="0"/>
              <a:t> eszközök</a:t>
            </a:r>
          </a:p>
          <a:p>
            <a:pPr marL="0" indent="0">
              <a:buNone/>
            </a:pPr>
            <a:r>
              <a:rPr lang="hu-HU" sz="7200" dirty="0"/>
              <a:t>Megoldási </a:t>
            </a:r>
            <a:r>
              <a:rPr lang="hu-HU" sz="7200" dirty="0" err="1"/>
              <a:t>javaslat:új</a:t>
            </a:r>
            <a:r>
              <a:rPr lang="hu-HU" sz="7200" dirty="0"/>
              <a:t> eszközök vásárlása</a:t>
            </a:r>
          </a:p>
          <a:p>
            <a:pPr marL="0" indent="0">
              <a:buNone/>
            </a:pPr>
            <a:r>
              <a:rPr lang="hu-HU" sz="7200" dirty="0"/>
              <a:t>4.</a:t>
            </a:r>
          </a:p>
          <a:p>
            <a:pPr marL="0" indent="0">
              <a:buNone/>
            </a:pPr>
            <a:r>
              <a:rPr lang="hu-HU" sz="7200" dirty="0" err="1"/>
              <a:t>Nehézség:szűkös</a:t>
            </a:r>
            <a:r>
              <a:rPr lang="hu-HU" sz="7200" dirty="0"/>
              <a:t> / balesetveszélyes épületek </a:t>
            </a:r>
          </a:p>
          <a:p>
            <a:pPr marL="0" indent="0">
              <a:buNone/>
            </a:pPr>
            <a:r>
              <a:rPr lang="hu-HU" sz="7200" dirty="0"/>
              <a:t>Megoldási javaslat:</a:t>
            </a:r>
            <a:r>
              <a:rPr lang="hu-H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telephelybővítések, átköltöztetések, az önkormányzatokkal való egyeztetések. </a:t>
            </a:r>
            <a:endParaRPr lang="en-US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7200" dirty="0"/>
              <a:t>5. Nehézség: kapacitásprobléma</a:t>
            </a:r>
          </a:p>
          <a:p>
            <a:pPr marL="0" indent="0">
              <a:buNone/>
            </a:pPr>
            <a:r>
              <a:rPr lang="hu-HU" sz="7200" dirty="0"/>
              <a:t>Megoldási javaslat: státuszbővítés</a:t>
            </a:r>
          </a:p>
          <a:p>
            <a:pPr marL="0" indent="0">
              <a:buNone/>
            </a:pPr>
            <a:endParaRPr lang="hu-HU" sz="6400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422</TotalTime>
  <Words>481</Words>
  <Application>Microsoft Office PowerPoint</Application>
  <PresentationFormat>Szélesvásznú</PresentationFormat>
  <Paragraphs>60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 </vt:lpstr>
      <vt:lpstr>1. A munkaközösség szakmai területén bevezetett jogszabályi változások 2021. augusztus 31-ig</vt:lpstr>
      <vt:lpstr>2.Előző tanév eredményei, jó gyakorlatok</vt:lpstr>
      <vt:lpstr>3. Munkaközösségi értekezletek tervezett időpontjai</vt:lpstr>
      <vt:lpstr>4. Tervezett munkaközösségi témák  </vt:lpstr>
      <vt:lpstr>5. A munkaközösség legfontosabb célkitűzései a 2021/2022 első félévében </vt:lpstr>
      <vt:lpstr>6. A munkaközösség legfontosabb szakmai kérdései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Ildi</cp:lastModifiedBy>
  <cp:revision>46</cp:revision>
  <dcterms:created xsi:type="dcterms:W3CDTF">2017-01-05T09:06:31Z</dcterms:created>
  <dcterms:modified xsi:type="dcterms:W3CDTF">2021-09-16T23:15:15Z</dcterms:modified>
</cp:coreProperties>
</file>