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6" r:id="rId5"/>
    <p:sldId id="270" r:id="rId6"/>
    <p:sldId id="273" r:id="rId7"/>
    <p:sldId id="272" r:id="rId8"/>
    <p:sldId id="263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 smtClean="0"/>
              <a:t>Cegléd, 2021. 06. 10.</a:t>
            </a:r>
          </a:p>
          <a:p>
            <a:r>
              <a:rPr lang="hu-HU" sz="2400" dirty="0" smtClean="0"/>
              <a:t>Online értekezlet: Microsoft </a:t>
            </a:r>
            <a:r>
              <a:rPr lang="hu-HU" sz="2400" dirty="0" err="1" smtClean="0"/>
              <a:t>Teams</a:t>
            </a:r>
            <a:r>
              <a:rPr lang="hu-HU" sz="2400" dirty="0" smtClean="0"/>
              <a:t> </a:t>
            </a:r>
          </a:p>
          <a:p>
            <a:r>
              <a:rPr lang="hu-HU" sz="2400" dirty="0" smtClean="0"/>
              <a:t>Munkaközösség-vezető: Rozsnyai Henriett</a:t>
            </a:r>
          </a:p>
          <a:p>
            <a:r>
              <a:rPr lang="hu-HU" sz="2400" dirty="0" smtClean="0"/>
              <a:t>E-mail</a:t>
            </a:r>
            <a:r>
              <a:rPr lang="hu-HU" sz="2400" dirty="0"/>
              <a:t>: </a:t>
            </a:r>
            <a:r>
              <a:rPr lang="hu-HU" sz="2400" dirty="0" err="1"/>
              <a:t>pmpsz.tehetseg.munkakozosseg</a:t>
            </a:r>
            <a:r>
              <a:rPr lang="hu-HU" sz="2400" dirty="0"/>
              <a:t>@</a:t>
            </a:r>
            <a:r>
              <a:rPr lang="hu-HU" sz="2400" dirty="0" err="1"/>
              <a:t>gmail.com</a:t>
            </a:r>
            <a:endParaRPr lang="hu-HU" sz="2400" dirty="0"/>
          </a:p>
          <a:p>
            <a:endParaRPr lang="hu-HU" sz="24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/>
              <a:t>Tehetséggondozó koordinátori munkaközösség</a:t>
            </a:r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84410" y="3086600"/>
            <a:ext cx="5609755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célkitűzései a 2020/2021 tanévben: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2400" b="1" dirty="0" smtClean="0"/>
              <a:t> </a:t>
            </a:r>
            <a:r>
              <a:rPr lang="hu-HU" sz="2400" dirty="0" smtClean="0"/>
              <a:t>papír alapú adminisztráció kivezetése, az online adminisztráció egységesítése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a szakfeladatban lévő ellátás online mérőeszközzel való támogatása</a:t>
            </a:r>
          </a:p>
          <a:p>
            <a:r>
              <a:rPr lang="hu-HU" sz="2400" dirty="0"/>
              <a:t>ú</a:t>
            </a:r>
            <a:r>
              <a:rPr lang="hu-HU" sz="2400" dirty="0" smtClean="0"/>
              <a:t>jabb tehetséggondozó programok, projektek megismerése</a:t>
            </a:r>
          </a:p>
          <a:p>
            <a:r>
              <a:rPr lang="hu-HU" sz="2400" dirty="0"/>
              <a:t>a</a:t>
            </a:r>
            <a:r>
              <a:rPr lang="hu-HU" sz="2400" dirty="0" smtClean="0"/>
              <a:t>z országos szakmai kapcsolattartás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	A </a:t>
            </a:r>
            <a:r>
              <a:rPr lang="hu-HU" sz="2400" b="1" dirty="0"/>
              <a:t>munkaközösség által elért eredmények a </a:t>
            </a:r>
            <a:r>
              <a:rPr lang="hu-HU" sz="2400" b="1" dirty="0" smtClean="0"/>
              <a:t>2020/2021</a:t>
            </a:r>
          </a:p>
          <a:p>
            <a:pPr marL="0" indent="0">
              <a:buNone/>
            </a:pPr>
            <a:r>
              <a:rPr lang="hu-HU" sz="2400" b="1" dirty="0" smtClean="0"/>
              <a:t>	tanévben:</a:t>
            </a:r>
          </a:p>
          <a:p>
            <a:endParaRPr lang="hu-HU" sz="2400" b="1" dirty="0" smtClean="0"/>
          </a:p>
          <a:p>
            <a:r>
              <a:rPr lang="hu-HU" sz="2400" dirty="0" smtClean="0"/>
              <a:t> egységes INYR </a:t>
            </a:r>
            <a:r>
              <a:rPr lang="hu-HU" sz="2400" dirty="0" smtClean="0"/>
              <a:t>adminisztráció, havi statisztika</a:t>
            </a:r>
            <a:endParaRPr lang="hu-HU" sz="2400" dirty="0" smtClean="0"/>
          </a:p>
          <a:p>
            <a:r>
              <a:rPr lang="hu-HU" sz="2400" dirty="0" smtClean="0"/>
              <a:t> online mérőeszköz </a:t>
            </a:r>
            <a:r>
              <a:rPr lang="hu-HU" sz="2400" dirty="0" smtClean="0"/>
              <a:t>használata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„Iskolai tehetségazonosítás online eszközökkel” című 30 órás akkreditált </a:t>
            </a:r>
            <a:r>
              <a:rPr lang="hu-HU" sz="2400" dirty="0" smtClean="0"/>
              <a:t>pedagógus-továbbképzés – 10 fő</a:t>
            </a:r>
          </a:p>
          <a:p>
            <a:pPr marL="0" indent="0">
              <a:buNone/>
            </a:pPr>
            <a:r>
              <a:rPr lang="hu-HU" sz="2400" dirty="0" smtClean="0"/>
              <a:t>	új lehetőség a szakszolgálati tehetségmérésben</a:t>
            </a:r>
          </a:p>
          <a:p>
            <a:pPr marL="0" indent="0">
              <a:buNone/>
            </a:pPr>
            <a:r>
              <a:rPr lang="hu-HU" sz="2400" dirty="0" smtClean="0"/>
              <a:t>	kliens-szám növekedés a szakfeladaton</a:t>
            </a:r>
            <a:endParaRPr lang="hu-HU" sz="2400" dirty="0"/>
          </a:p>
          <a:p>
            <a:endParaRPr lang="hu-HU" sz="2400" dirty="0"/>
          </a:p>
        </p:txBody>
      </p:sp>
      <p:sp>
        <p:nvSpPr>
          <p:cNvPr id="2" name="Jobbra nyíl 1"/>
          <p:cNvSpPr/>
          <p:nvPr/>
        </p:nvSpPr>
        <p:spPr>
          <a:xfrm>
            <a:off x="2176527" y="4250027"/>
            <a:ext cx="309093" cy="2914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Jobbra nyíl 3"/>
          <p:cNvSpPr/>
          <p:nvPr/>
        </p:nvSpPr>
        <p:spPr>
          <a:xfrm>
            <a:off x="2189407" y="4770842"/>
            <a:ext cx="309093" cy="2914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hu-H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A </a:t>
            </a:r>
            <a:r>
              <a:rPr lang="hu-H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munkaközösség által elért eredmények a </a:t>
            </a:r>
            <a:r>
              <a:rPr lang="hu-H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2020/2021</a:t>
            </a:r>
            <a:br>
              <a:rPr lang="hu-H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hu-H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tanévben</a:t>
            </a:r>
            <a:r>
              <a:rPr lang="hu-H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  <a:br>
              <a:rPr lang="hu-H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571223"/>
            <a:ext cx="8915400" cy="4855335"/>
          </a:xfrm>
        </p:spPr>
        <p:txBody>
          <a:bodyPr>
            <a:normAutofit/>
          </a:bodyPr>
          <a:lstStyle/>
          <a:p>
            <a:pPr lvl="0">
              <a:buClr>
                <a:srgbClr val="A53010"/>
              </a:buClr>
            </a:pPr>
            <a:r>
              <a:rPr lang="hu-H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hu-H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kollégák szakmai ismereteinek bővítése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hu-H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mind a munkaközösségi alkalmakon, mind a konferenciákon, képzéseken, műhelyeken való részvétel </a:t>
            </a:r>
            <a:r>
              <a:rPr lang="hu-H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által</a:t>
            </a:r>
            <a:endParaRPr lang="hu-HU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0" lvl="1" indent="0">
              <a:buNone/>
            </a:pPr>
            <a:r>
              <a:rPr lang="hu-HU" sz="1800" b="1" dirty="0" smtClean="0"/>
              <a:t>Munkaközösségi alkalmakon</a:t>
            </a:r>
          </a:p>
          <a:p>
            <a:pPr marL="457200" lvl="1" indent="0">
              <a:buNone/>
            </a:pPr>
            <a:endParaRPr lang="hu-HU" sz="1000" dirty="0"/>
          </a:p>
          <a:p>
            <a:pPr lvl="1"/>
            <a:r>
              <a:rPr lang="hu-HU" sz="1800" b="1" dirty="0" err="1" smtClean="0"/>
              <a:t>MedveMatek</a:t>
            </a:r>
            <a:r>
              <a:rPr lang="hu-HU" sz="1800" dirty="0" smtClean="0"/>
              <a:t> </a:t>
            </a:r>
            <a:r>
              <a:rPr lang="hu-HU" sz="1800" dirty="0"/>
              <a:t>országos matematikai tehetségprogram bemutatkozása</a:t>
            </a:r>
          </a:p>
          <a:p>
            <a:pPr marL="457200" lvl="1" indent="0">
              <a:buNone/>
            </a:pPr>
            <a:r>
              <a:rPr lang="hu-HU" sz="1800" dirty="0"/>
              <a:t>Meghívott előadó: dr. Kovács Péter alelnök, a BME alkalmazott </a:t>
            </a:r>
            <a:r>
              <a:rPr lang="hu-HU" sz="1800" dirty="0" smtClean="0"/>
              <a:t>matematikusa</a:t>
            </a:r>
          </a:p>
          <a:p>
            <a:pPr marL="457200" lvl="1" indent="0">
              <a:buClr>
                <a:srgbClr val="A53010"/>
              </a:buClr>
              <a:buNone/>
            </a:pPr>
            <a:endParaRPr lang="hu-HU" sz="1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>
              <a:buClr>
                <a:srgbClr val="A53010"/>
              </a:buClr>
            </a:pPr>
            <a:r>
              <a:rPr lang="hu-HU" sz="1800" b="1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OKT</a:t>
            </a:r>
            <a:r>
              <a:rPr lang="hu-HU" sz="1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atás</a:t>
            </a:r>
            <a:r>
              <a:rPr lang="hu-HU" sz="1800" b="1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ON</a:t>
            </a:r>
            <a:r>
              <a:rPr lang="hu-HU" sz="1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line</a:t>
            </a:r>
            <a:r>
              <a:rPr lang="hu-HU" sz="1800" b="1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DI</a:t>
            </a:r>
            <a:r>
              <a:rPr lang="hu-HU" sz="1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ditálisan</a:t>
            </a:r>
            <a:r>
              <a:rPr lang="hu-H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project </a:t>
            </a:r>
            <a:r>
              <a:rPr lang="hu-H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bemutatkozása, pályaorientációs </a:t>
            </a:r>
            <a:r>
              <a:rPr lang="hu-H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filmek (</a:t>
            </a:r>
            <a:r>
              <a:rPr lang="hu-HU" sz="1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youtube</a:t>
            </a:r>
            <a:r>
              <a:rPr lang="hu-H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 - felsőoktatás</a:t>
            </a:r>
          </a:p>
          <a:p>
            <a:pPr marL="457200" lvl="1" indent="0">
              <a:buClr>
                <a:srgbClr val="A53010"/>
              </a:buClr>
              <a:buNone/>
            </a:pPr>
            <a:r>
              <a:rPr lang="hu-HU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Meghívott előadó: Molnár Janka Sára, fizikus és gazdasági </a:t>
            </a:r>
            <a:r>
              <a:rPr lang="hu-HU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informatikus</a:t>
            </a:r>
            <a:endParaRPr lang="hu-HU" sz="1800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545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hu-H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A </a:t>
            </a:r>
            <a:r>
              <a:rPr lang="hu-H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munkaközösség által elért eredmények a </a:t>
            </a:r>
            <a:r>
              <a:rPr lang="hu-H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2020/2021</a:t>
            </a:r>
            <a:br>
              <a:rPr lang="hu-H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hu-H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tanévben</a:t>
            </a:r>
            <a:r>
              <a:rPr lang="hu-H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  <a:br>
              <a:rPr lang="hu-H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571223"/>
            <a:ext cx="8915400" cy="5190185"/>
          </a:xfrm>
        </p:spPr>
        <p:txBody>
          <a:bodyPr>
            <a:normAutofit/>
          </a:bodyPr>
          <a:lstStyle/>
          <a:p>
            <a:pPr lvl="0">
              <a:buClr>
                <a:srgbClr val="A53010"/>
              </a:buClr>
            </a:pPr>
            <a:r>
              <a:rPr lang="hu-H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hu-H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kollégák szakmai ismereteinek bővítése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hu-H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	</a:t>
            </a:r>
            <a:r>
              <a:rPr lang="hu-HU" b="1" dirty="0"/>
              <a:t> </a:t>
            </a:r>
            <a:r>
              <a:rPr lang="hu-HU" b="1" dirty="0" smtClean="0"/>
              <a:t>Konferenciákon</a:t>
            </a:r>
            <a:r>
              <a:rPr lang="hu-HU" b="1" dirty="0"/>
              <a:t>, képzéseken, műhelyeken való részvétel által </a:t>
            </a:r>
          </a:p>
          <a:p>
            <a:pPr marL="457200" lvl="1" indent="0">
              <a:buNone/>
            </a:pPr>
            <a:endParaRPr lang="hu-HU" sz="1000" dirty="0"/>
          </a:p>
          <a:p>
            <a:pPr lvl="1"/>
            <a:r>
              <a:rPr lang="hu-HU" dirty="0"/>
              <a:t>A FMPSZ </a:t>
            </a:r>
            <a:r>
              <a:rPr lang="hu-HU" dirty="0" smtClean="0"/>
              <a:t>tehetség-munkaközösség vezetőjének, Dr</a:t>
            </a:r>
            <a:r>
              <a:rPr lang="hu-HU" dirty="0"/>
              <a:t>. </a:t>
            </a:r>
            <a:r>
              <a:rPr lang="hu-HU" dirty="0" err="1"/>
              <a:t>Nochtáné</a:t>
            </a:r>
            <a:r>
              <a:rPr lang="hu-HU" dirty="0"/>
              <a:t> Bakonyi </a:t>
            </a:r>
            <a:r>
              <a:rPr lang="hu-HU" dirty="0" smtClean="0"/>
              <a:t>Erikának a mesterportfólió-védésen való részvétel  - 2020</a:t>
            </a:r>
            <a:r>
              <a:rPr lang="hu-HU" dirty="0"/>
              <a:t>. 09.17. </a:t>
            </a:r>
            <a:r>
              <a:rPr lang="hu-HU" dirty="0" smtClean="0"/>
              <a:t>(1 fő)</a:t>
            </a:r>
            <a:endParaRPr lang="hu-HU" dirty="0"/>
          </a:p>
          <a:p>
            <a:pPr lvl="1"/>
            <a:r>
              <a:rPr lang="hu-HU" dirty="0" err="1"/>
              <a:t>Talents</a:t>
            </a:r>
            <a:r>
              <a:rPr lang="hu-HU" dirty="0"/>
              <a:t> of </a:t>
            </a:r>
            <a:r>
              <a:rPr lang="hu-HU" dirty="0" err="1"/>
              <a:t>Future</a:t>
            </a:r>
            <a:r>
              <a:rPr lang="hu-HU" dirty="0"/>
              <a:t> </a:t>
            </a:r>
            <a:r>
              <a:rPr lang="hu-HU" dirty="0" smtClean="0"/>
              <a:t>című, </a:t>
            </a:r>
            <a:r>
              <a:rPr lang="hu-HU" dirty="0"/>
              <a:t>A jövő tehetségei konferencia - Nemzeti Tehetség Központ </a:t>
            </a:r>
            <a:r>
              <a:rPr lang="hu-HU" dirty="0" smtClean="0"/>
              <a:t> -2020</a:t>
            </a:r>
            <a:r>
              <a:rPr lang="hu-HU" dirty="0"/>
              <a:t>. </a:t>
            </a:r>
            <a:r>
              <a:rPr lang="hu-HU" dirty="0" smtClean="0"/>
              <a:t>09. 18–19.</a:t>
            </a:r>
            <a:r>
              <a:rPr lang="hu-HU" dirty="0"/>
              <a:t> </a:t>
            </a:r>
            <a:r>
              <a:rPr lang="hu-HU" dirty="0" smtClean="0"/>
              <a:t>(1 fő)</a:t>
            </a:r>
            <a:endParaRPr lang="hu-HU" dirty="0"/>
          </a:p>
          <a:p>
            <a:pPr lvl="1"/>
            <a:r>
              <a:rPr lang="hu-HU" dirty="0"/>
              <a:t> „Felkészítés a pályaorientációt támogató mérőeszköz /POM/ használatára és a köznevelésben történő alkalmazására” című 30 órás </a:t>
            </a:r>
            <a:r>
              <a:rPr lang="hu-HU" dirty="0" smtClean="0"/>
              <a:t>pedagógus-továbbképzés – 2020. 10. 01</a:t>
            </a:r>
            <a:r>
              <a:rPr lang="hu-HU" dirty="0"/>
              <a:t>. és </a:t>
            </a:r>
            <a:r>
              <a:rPr lang="hu-HU" dirty="0" smtClean="0"/>
              <a:t>10.15. (2 fő)</a:t>
            </a:r>
            <a:endParaRPr lang="hu-HU" dirty="0"/>
          </a:p>
          <a:p>
            <a:pPr lvl="1"/>
            <a:r>
              <a:rPr lang="hu-HU" dirty="0" err="1"/>
              <a:t>TEDxMETU</a:t>
            </a:r>
            <a:r>
              <a:rPr lang="hu-HU" dirty="0"/>
              <a:t>: Aki bátor </a:t>
            </a:r>
            <a:r>
              <a:rPr lang="hu-HU" dirty="0" err="1"/>
              <a:t>innovátor</a:t>
            </a:r>
            <a:r>
              <a:rPr lang="hu-HU" dirty="0"/>
              <a:t>? Újratervezek, tehát vagyok? </a:t>
            </a:r>
            <a:r>
              <a:rPr lang="hu-HU" dirty="0" smtClean="0"/>
              <a:t>- 2020. 10. 29. (1 fő)</a:t>
            </a:r>
            <a:endParaRPr lang="hu-HU" dirty="0"/>
          </a:p>
          <a:p>
            <a:pPr lvl="1"/>
            <a:r>
              <a:rPr lang="hu-HU" dirty="0"/>
              <a:t>Az Európai Tehetség Konferencia 2020-XXI.század tehetséggondozása online eseményünk élőben </a:t>
            </a:r>
            <a:r>
              <a:rPr lang="hu-HU" dirty="0" smtClean="0"/>
              <a:t>- 2020.12.12. (1 fő)</a:t>
            </a:r>
            <a:endParaRPr lang="hu-HU" dirty="0"/>
          </a:p>
          <a:p>
            <a:pPr lvl="1"/>
            <a:r>
              <a:rPr lang="hu-HU" dirty="0"/>
              <a:t>„Iskolai tehetségazonosítás online eszközökkel” című 30 órás akkreditált </a:t>
            </a:r>
            <a:r>
              <a:rPr lang="hu-HU" dirty="0" smtClean="0"/>
              <a:t>pedagógus-továbbképzés - 2021</a:t>
            </a:r>
            <a:r>
              <a:rPr lang="hu-HU" dirty="0"/>
              <a:t>. 01. 15. és 02. </a:t>
            </a:r>
            <a:r>
              <a:rPr lang="hu-HU" dirty="0" smtClean="0"/>
              <a:t>05. (10 fő)</a:t>
            </a:r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035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hu-H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A </a:t>
            </a:r>
            <a:r>
              <a:rPr lang="hu-H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munkaközösség által elért eredmények a </a:t>
            </a:r>
            <a:r>
              <a:rPr lang="hu-H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2020/2021</a:t>
            </a:r>
            <a:br>
              <a:rPr lang="hu-H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hu-H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tanévben</a:t>
            </a:r>
            <a:r>
              <a:rPr lang="hu-H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  <a:br>
              <a:rPr lang="hu-H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571223"/>
            <a:ext cx="8915400" cy="5190185"/>
          </a:xfrm>
        </p:spPr>
        <p:txBody>
          <a:bodyPr>
            <a:normAutofit/>
          </a:bodyPr>
          <a:lstStyle/>
          <a:p>
            <a:pPr lvl="0">
              <a:buClr>
                <a:srgbClr val="A53010"/>
              </a:buClr>
            </a:pPr>
            <a:r>
              <a:rPr lang="hu-H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hu-H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kollégák szakmai ismereteinek bővítése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hu-H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	</a:t>
            </a:r>
            <a:r>
              <a:rPr lang="hu-HU" b="1" dirty="0"/>
              <a:t> </a:t>
            </a:r>
            <a:r>
              <a:rPr lang="hu-HU" b="1" dirty="0" smtClean="0"/>
              <a:t>Konferenciákon</a:t>
            </a:r>
            <a:r>
              <a:rPr lang="hu-HU" b="1" dirty="0"/>
              <a:t>, képzéseken, műhelyeken való részvétel által </a:t>
            </a:r>
          </a:p>
          <a:p>
            <a:pPr marL="457200" lvl="1" indent="0">
              <a:buNone/>
            </a:pPr>
            <a:endParaRPr lang="hu-HU" sz="1000" dirty="0"/>
          </a:p>
          <a:p>
            <a:pPr lvl="1"/>
            <a:r>
              <a:rPr lang="hu-HU" dirty="0"/>
              <a:t>„A tehetség kötelez!” - Szakmai konferencia a kárpát-medencei magyar tanítási nyelvű iskolák pedagógusai számára 2021. 02. 17-18. (1 fő)</a:t>
            </a:r>
          </a:p>
          <a:p>
            <a:pPr lvl="1"/>
            <a:r>
              <a:rPr lang="hu-HU" dirty="0"/>
              <a:t>Az Atipikus Fejlődés Módszertani Központ online szakmai műhelye - </a:t>
            </a:r>
            <a:r>
              <a:rPr lang="hu-HU" dirty="0" err="1"/>
              <a:t>Gyarmathy</a:t>
            </a:r>
            <a:r>
              <a:rPr lang="hu-HU" dirty="0"/>
              <a:t> Éva: Az átütő tehetségfejlődés problematikája - 2021. 03. 09. (1 fő)</a:t>
            </a:r>
          </a:p>
          <a:p>
            <a:pPr lvl="1"/>
            <a:r>
              <a:rPr lang="hu-HU" dirty="0" smtClean="0"/>
              <a:t>ECHA Konferencia – 2021. 03. 23-26. (1 fő)</a:t>
            </a:r>
            <a:endParaRPr lang="hu-HU" dirty="0"/>
          </a:p>
          <a:p>
            <a:pPr lvl="1"/>
            <a:r>
              <a:rPr lang="hu-HU" dirty="0" smtClean="0"/>
              <a:t>A Károli </a:t>
            </a:r>
            <a:r>
              <a:rPr lang="hu-HU" dirty="0"/>
              <a:t>Gáspár Református Egyetem Tanítóképző Főiskolai Karának Tehetségeink gazdagítása c. </a:t>
            </a:r>
            <a:r>
              <a:rPr lang="hu-HU" dirty="0" smtClean="0"/>
              <a:t>tehetség-előadássorozata - 2021</a:t>
            </a:r>
            <a:r>
              <a:rPr lang="hu-HU" dirty="0"/>
              <a:t>. 03. </a:t>
            </a:r>
            <a:r>
              <a:rPr lang="hu-HU" dirty="0" smtClean="0"/>
              <a:t>23</a:t>
            </a:r>
            <a:r>
              <a:rPr lang="hu-HU" dirty="0"/>
              <a:t>., 04. 20., 05.18., 06.22</a:t>
            </a:r>
            <a:r>
              <a:rPr lang="hu-HU" dirty="0" smtClean="0"/>
              <a:t>. (5 fő)</a:t>
            </a:r>
            <a:endParaRPr lang="hu-HU" dirty="0"/>
          </a:p>
          <a:p>
            <a:pPr lvl="1"/>
            <a:r>
              <a:rPr lang="hu-HU" dirty="0" smtClean="0"/>
              <a:t>FPMSZ </a:t>
            </a:r>
            <a:r>
              <a:rPr lang="hu-HU" dirty="0"/>
              <a:t>szakmai </a:t>
            </a:r>
            <a:r>
              <a:rPr lang="hu-HU" dirty="0" smtClean="0"/>
              <a:t>fórum szakembereknek – 2021. </a:t>
            </a:r>
            <a:r>
              <a:rPr lang="hu-HU" dirty="0"/>
              <a:t>04. </a:t>
            </a:r>
            <a:r>
              <a:rPr lang="hu-HU" dirty="0" smtClean="0"/>
              <a:t>08. (1 fő)</a:t>
            </a:r>
          </a:p>
          <a:p>
            <a:pPr lvl="1"/>
            <a:r>
              <a:rPr lang="hu-HU" dirty="0"/>
              <a:t>Online szakmai konferencia a tehetségazonosításról - Nemzeti Tehetség Központ 2021. 04. </a:t>
            </a:r>
            <a:r>
              <a:rPr lang="hu-HU" dirty="0" smtClean="0"/>
              <a:t>13-15. (4 fő)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07111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hu-H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A </a:t>
            </a:r>
            <a:r>
              <a:rPr lang="hu-H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munkaközösség által elért eredmények a </a:t>
            </a:r>
            <a:r>
              <a:rPr lang="hu-H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2020/2021</a:t>
            </a:r>
            <a:br>
              <a:rPr lang="hu-H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hu-H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tanévben</a:t>
            </a:r>
            <a:r>
              <a:rPr lang="hu-H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  <a:br>
              <a:rPr lang="hu-H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571223"/>
            <a:ext cx="8915400" cy="4855335"/>
          </a:xfrm>
        </p:spPr>
        <p:txBody>
          <a:bodyPr>
            <a:normAutofit/>
          </a:bodyPr>
          <a:lstStyle/>
          <a:p>
            <a:pPr lvl="0">
              <a:buClr>
                <a:srgbClr val="A53010"/>
              </a:buClr>
            </a:pPr>
            <a:r>
              <a:rPr lang="hu-H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hu-H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kollégák szakmai ismereteinek bővítése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hu-H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	</a:t>
            </a:r>
            <a:r>
              <a:rPr lang="hu-HU" b="1" dirty="0"/>
              <a:t> </a:t>
            </a:r>
            <a:r>
              <a:rPr lang="hu-HU" b="1" dirty="0" smtClean="0"/>
              <a:t>Konferenciákon</a:t>
            </a:r>
            <a:r>
              <a:rPr lang="hu-HU" b="1" dirty="0"/>
              <a:t>, képzéseken, műhelyeken való részvétel által </a:t>
            </a:r>
          </a:p>
          <a:p>
            <a:pPr marL="457200" lvl="1" indent="0">
              <a:buNone/>
            </a:pPr>
            <a:endParaRPr lang="hu-HU" sz="1000" dirty="0"/>
          </a:p>
          <a:p>
            <a:pPr lvl="1"/>
            <a:r>
              <a:rPr lang="hu-HU" dirty="0"/>
              <a:t>Online tehetség </a:t>
            </a:r>
            <a:r>
              <a:rPr lang="hu-HU" dirty="0" err="1"/>
              <a:t>workshop</a:t>
            </a:r>
            <a:r>
              <a:rPr lang="hu-HU" dirty="0"/>
              <a:t> - Prof. Dr. Fülöp Mária: Tehetség és versengés – 2021. 04. 22. (2 fő)</a:t>
            </a:r>
          </a:p>
          <a:p>
            <a:pPr lvl="1"/>
            <a:r>
              <a:rPr lang="hu-HU" dirty="0"/>
              <a:t>"A tehetség befogadó támogatása" (VII. tehetségkonferencia) – FMPSZ, Székesfehérvár – 2021. 05. 15. (4 fő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Gamification</a:t>
            </a:r>
            <a:r>
              <a:rPr lang="hu-HU" dirty="0" smtClean="0"/>
              <a:t> </a:t>
            </a:r>
            <a:r>
              <a:rPr lang="hu-HU" dirty="0" err="1" smtClean="0"/>
              <a:t>workshop</a:t>
            </a:r>
            <a:r>
              <a:rPr lang="hu-HU" dirty="0" smtClean="0"/>
              <a:t> – Nagy Eszter – 2021. </a:t>
            </a:r>
            <a:r>
              <a:rPr lang="hu-HU" dirty="0"/>
              <a:t>06</a:t>
            </a:r>
            <a:r>
              <a:rPr lang="hu-HU" dirty="0" smtClean="0"/>
              <a:t>. 01. (1 fő)</a:t>
            </a:r>
            <a:endParaRPr lang="hu-HU" dirty="0"/>
          </a:p>
          <a:p>
            <a:pPr lvl="1"/>
            <a:r>
              <a:rPr lang="hu-HU" dirty="0" smtClean="0"/>
              <a:t>A Pedagógiai Szakszolgálatok tehetségkoordinátor munkaközösség vezetőinek országos műhelye – 2021. </a:t>
            </a:r>
            <a:r>
              <a:rPr lang="hu-HU" dirty="0"/>
              <a:t>06</a:t>
            </a:r>
            <a:r>
              <a:rPr lang="hu-HU" dirty="0" smtClean="0"/>
              <a:t>. 08. (1 fő)</a:t>
            </a:r>
            <a:endParaRPr lang="hu-HU" dirty="0"/>
          </a:p>
          <a:p>
            <a:pPr lvl="1"/>
            <a:r>
              <a:rPr lang="hu-HU" dirty="0" smtClean="0"/>
              <a:t>„A pályaorientáció horizontjai” című konferencia -  JNSZMPSZ – 2021. </a:t>
            </a:r>
            <a:r>
              <a:rPr lang="hu-HU" dirty="0"/>
              <a:t>06</a:t>
            </a:r>
            <a:r>
              <a:rPr lang="hu-HU" dirty="0" smtClean="0"/>
              <a:t>. 14. (1 fő)</a:t>
            </a:r>
            <a:endParaRPr lang="hu-HU" dirty="0"/>
          </a:p>
          <a:p>
            <a:pPr lvl="1"/>
            <a:r>
              <a:rPr lang="pt-BR" dirty="0"/>
              <a:t>XVII. Országos Pedagógiai Szakmai </a:t>
            </a:r>
            <a:r>
              <a:rPr lang="pt-BR" dirty="0" smtClean="0"/>
              <a:t>Nap</a:t>
            </a:r>
            <a:r>
              <a:rPr lang="hu-HU" dirty="0"/>
              <a:t> </a:t>
            </a:r>
            <a:r>
              <a:rPr lang="hu-HU" dirty="0" smtClean="0"/>
              <a:t>– 2021. 06. 24. (1 fő)</a:t>
            </a:r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1214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2021. június 7-ig, amennyiben vannak:</a:t>
            </a:r>
          </a:p>
          <a:p>
            <a:pPr marL="0" indent="0">
              <a:buNone/>
            </a:pPr>
            <a:endParaRPr lang="hu-HU" sz="2400" b="1" dirty="0" smtClean="0"/>
          </a:p>
          <a:p>
            <a:r>
              <a:rPr lang="hu-HU" sz="2400" b="1" dirty="0"/>
              <a:t> </a:t>
            </a:r>
            <a:r>
              <a:rPr lang="hu-HU" sz="2400" dirty="0" smtClean="0"/>
              <a:t>nincs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 </a:t>
            </a:r>
            <a:r>
              <a:rPr lang="hu-HU" sz="2400" dirty="0" smtClean="0"/>
              <a:t>az online eszközök további beemelése a szakfeladat munkájába</a:t>
            </a:r>
            <a:endParaRPr lang="hu-HU" sz="2400" dirty="0" smtClean="0"/>
          </a:p>
          <a:p>
            <a:endParaRPr lang="hu-HU" sz="24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329</TotalTime>
  <Words>178</Words>
  <Application>Microsoft Office PowerPoint</Application>
  <PresentationFormat>Szélesvásznú</PresentationFormat>
  <Paragraphs>70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Szálak</vt:lpstr>
      <vt:lpstr>Összevont munkaközösség vezetői és igazgatótanácsi értekezlet</vt:lpstr>
      <vt:lpstr>PowerPoint bemutató</vt:lpstr>
      <vt:lpstr>PowerPoint bemutató</vt:lpstr>
      <vt:lpstr> A munkaközösség által elért eredmények a 2020/2021 tanévben: </vt:lpstr>
      <vt:lpstr> A munkaközösség által elért eredmények a 2020/2021 tanévben: </vt:lpstr>
      <vt:lpstr> A munkaközösség által elért eredmények a 2020/2021 tanévben: </vt:lpstr>
      <vt:lpstr> A munkaközösség által elért eredmények a 2020/2021 tanévben: </vt:lpstr>
      <vt:lpstr>PowerPoint bemutató</vt:lpstr>
      <vt:lpstr>PowerPoint bemutató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Rozsnyai Henriett</cp:lastModifiedBy>
  <cp:revision>40</cp:revision>
  <dcterms:created xsi:type="dcterms:W3CDTF">2017-01-05T09:06:31Z</dcterms:created>
  <dcterms:modified xsi:type="dcterms:W3CDTF">2021-06-04T10:02:59Z</dcterms:modified>
</cp:coreProperties>
</file>