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271" r:id="rId3"/>
    <p:sldId id="268" r:id="rId4"/>
    <p:sldId id="269" r:id="rId5"/>
    <p:sldId id="270" r:id="rId6"/>
    <p:sldId id="272" r:id="rId7"/>
    <p:sldId id="27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>
        <p:scale>
          <a:sx n="100" d="100"/>
          <a:sy n="100" d="100"/>
        </p:scale>
        <p:origin x="-29" y="-6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2021/2022 tanév I. félévére vonatkozó munkaközösségi munkaterv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/>
              <a:t>Munkaközösség-vezető neve: May Erika</a:t>
            </a:r>
          </a:p>
          <a:p>
            <a:pPr algn="l"/>
            <a:r>
              <a:rPr lang="hu-HU" sz="2200" dirty="0"/>
              <a:t>Munkaközösség e-mail címe: pmpsz.gyogyt.munkakozosseg@gmail.com</a:t>
            </a:r>
          </a:p>
          <a:p>
            <a:pPr algn="l"/>
            <a:endParaRPr lang="hu-HU" sz="2200" dirty="0"/>
          </a:p>
          <a:p>
            <a:pPr algn="ctr"/>
            <a:r>
              <a:rPr lang="hu-HU" sz="2200" dirty="0"/>
              <a:t>2021. 09. 16.</a:t>
            </a:r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544386" y="355004"/>
            <a:ext cx="5586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GYÓGYTESTNEVELÉS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1. A munkaközösség szakmai területén bevezetett jogszabályi változások 2021. augusztus 31-ig </a:t>
            </a:r>
            <a:r>
              <a:rPr lang="hu-HU" sz="1900" dirty="0"/>
              <a:t>(</a:t>
            </a:r>
            <a:r>
              <a:rPr lang="hu-HU" sz="1900" i="1" dirty="0"/>
              <a:t>amennyiben vannak</a:t>
            </a:r>
            <a:r>
              <a:rPr lang="hu-HU" sz="1900" dirty="0"/>
              <a:t>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2.Előző tanév eredményei, jó gyakorlatok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sz="2400" dirty="0"/>
              <a:t>Folyamatos konzultáció az online oktatás nehézségeiről-tapasztalatátadás, szakmai anyagok megosztása, „digitális tananyag” összeállítása</a:t>
            </a:r>
          </a:p>
          <a:p>
            <a:r>
              <a:rPr lang="hu-HU" dirty="0"/>
              <a:t>Adminisztrációs tevékenységek egységes értelmezése – INYR, statisztika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3. Munkaközösségi értekezletek tervezett időpontjai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008A7BC1-DEE4-4237-91EF-757C92C96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894688"/>
              </p:ext>
            </p:extLst>
          </p:nvPr>
        </p:nvGraphicFramePr>
        <p:xfrm>
          <a:off x="3755945" y="2876836"/>
          <a:ext cx="4680826" cy="2518792"/>
        </p:xfrm>
        <a:graphic>
          <a:graphicData uri="http://schemas.openxmlformats.org/drawingml/2006/table">
            <a:tbl>
              <a:tblPr firstRow="1" firstCol="1" bandRow="1"/>
              <a:tblGrid>
                <a:gridCol w="997984">
                  <a:extLst>
                    <a:ext uri="{9D8B030D-6E8A-4147-A177-3AD203B41FA5}">
                      <a16:colId xmlns:a16="http://schemas.microsoft.com/office/drawing/2014/main" val="333573410"/>
                    </a:ext>
                  </a:extLst>
                </a:gridCol>
                <a:gridCol w="3682842">
                  <a:extLst>
                    <a:ext uri="{9D8B030D-6E8A-4147-A177-3AD203B41FA5}">
                      <a16:colId xmlns:a16="http://schemas.microsoft.com/office/drawing/2014/main" val="1949259491"/>
                    </a:ext>
                  </a:extLst>
                </a:gridCol>
              </a:tblGrid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hu-H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2021.október 21.</a:t>
                      </a:r>
                      <a:endParaRPr lang="hu-H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10872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hu-H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2021.december 2.</a:t>
                      </a:r>
                      <a:endParaRPr lang="hu-H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42252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hu-H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2022.február 10.</a:t>
                      </a:r>
                      <a:endParaRPr lang="hu-H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751566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hu-HU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2022.április 7.</a:t>
                      </a:r>
                      <a:endParaRPr lang="hu-HU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9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Tervezett munkaközösségi témák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4465" y="2094271"/>
            <a:ext cx="11307096" cy="4572000"/>
          </a:xfrm>
        </p:spPr>
        <p:txBody>
          <a:bodyPr>
            <a:normAutofit/>
          </a:bodyPr>
          <a:lstStyle/>
          <a:p>
            <a:r>
              <a:rPr lang="hu-HU" dirty="0"/>
              <a:t>1. 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tanév célkitűzései, az éves program és aktuális feladatok megbeszélése.</a:t>
            </a:r>
          </a:p>
          <a:p>
            <a:r>
              <a:rPr lang="hu-HU" dirty="0">
                <a:latin typeface="Times New Roman" panose="02020603050405020304" pitchFamily="18" charset="0"/>
              </a:rPr>
              <a:t>2. 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együttműködés javításának lehetőségei az oktatási folyamatban résztvevőkkel, információátadás iskola, egészségügy, szülők felé. Tájékoztató anyagok elkészítése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</a:rPr>
              <a:t>3. </a:t>
            </a:r>
            <a:r>
              <a:rPr lang="hu-H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Pánger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Andrea (NPK Testnevelés-Gyógytestnevelés és Sport tagozatának vezetőségi tagja) előadása -  „105 éves a gyógytestnevelés” – az eddig elért eredmények és a jövőbeni fejlődés lehetőségeinek tükrében</a:t>
            </a:r>
          </a:p>
          <a:p>
            <a:r>
              <a:rPr lang="hu-HU" dirty="0">
                <a:latin typeface="Times New Roman" panose="02020603050405020304" pitchFamily="18" charset="0"/>
              </a:rPr>
              <a:t>4. 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Új irányzatok, módszerek és eszközök a mozgásfejlesztésben és ezek alkalmazásának lehetőségei a gyógytestnevelés oktatásában – kihelyezett munkaközösségi értekezlet Gödön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5. A munkaközösség legfontosabb célkitűzései a 2021/2022 első félévében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/>
              <a:t>Tájékoztató anyagok elkészítése</a:t>
            </a:r>
          </a:p>
          <a:p>
            <a:r>
              <a:rPr lang="hu-HU" dirty="0"/>
              <a:t>Statisztikai adatok megismerése, elemzése az óraszámok növelésének és a szakmai munka színvonalának emelése érdekében</a:t>
            </a:r>
          </a:p>
          <a:p>
            <a:r>
              <a:rPr lang="hu-HU" dirty="0"/>
              <a:t>Szakmai továbbképzéseken való részvétel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/>
              <a:t>6. A munkaközösség legfontosabb szakmai kérdései</a:t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17" y="2202426"/>
            <a:ext cx="11759380" cy="4444179"/>
          </a:xfrm>
        </p:spPr>
        <p:txBody>
          <a:bodyPr/>
          <a:lstStyle/>
          <a:p>
            <a:r>
              <a:rPr lang="hu-HU" dirty="0"/>
              <a:t>Hogyan lehet az együttműködést javítani az iskolaegészségüggyel, az intézményvezetőkkel?</a:t>
            </a:r>
          </a:p>
          <a:p>
            <a:r>
              <a:rPr lang="hu-HU" dirty="0"/>
              <a:t>Szakmai megújulás  lehetőségei: </a:t>
            </a:r>
          </a:p>
          <a:p>
            <a:pPr>
              <a:buFontTx/>
              <a:buChar char="-"/>
            </a:pPr>
            <a:r>
              <a:rPr lang="hu-HU" dirty="0"/>
              <a:t>„105” éves a gyógytestnevelés” országos programsorozatba való bekapcsolódás lehetőségének biztosítása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12800" dirty="0"/>
              <a:t>megoldási javaslatok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5600" dirty="0"/>
              <a:t>1.</a:t>
            </a:r>
          </a:p>
          <a:p>
            <a:pPr marL="0" indent="0">
              <a:buNone/>
            </a:pPr>
            <a:r>
              <a:rPr lang="hu-HU" sz="5600" dirty="0"/>
              <a:t>Nehézség: infrastruktúra, eszközhiány</a:t>
            </a:r>
          </a:p>
          <a:p>
            <a:pPr marL="0" indent="0">
              <a:buNone/>
            </a:pPr>
            <a:r>
              <a:rPr lang="hu-HU" sz="5600" dirty="0"/>
              <a:t>Megoldási javaslat: gyógytestnevelés elsőbbsége a terembeosztásnál – tájékoztató levél iskolavezetőknek, „</a:t>
            </a:r>
            <a:r>
              <a:rPr lang="hu-HU" sz="5600" dirty="0" err="1"/>
              <a:t>hordozható”eszközcsomag</a:t>
            </a:r>
            <a:endParaRPr lang="hu-HU" sz="5600" dirty="0"/>
          </a:p>
          <a:p>
            <a:pPr marL="0" indent="0">
              <a:buNone/>
            </a:pPr>
            <a:r>
              <a:rPr lang="hu-HU" sz="5600" dirty="0"/>
              <a:t>2.</a:t>
            </a:r>
          </a:p>
          <a:p>
            <a:pPr marL="0" indent="0">
              <a:buNone/>
            </a:pPr>
            <a:r>
              <a:rPr lang="hu-HU" sz="5600" dirty="0"/>
              <a:t>Nehézség: szakvizsgakötelezettség</a:t>
            </a:r>
          </a:p>
          <a:p>
            <a:pPr marL="0" indent="0">
              <a:buNone/>
            </a:pPr>
            <a:r>
              <a:rPr lang="hu-HU" sz="5600" dirty="0"/>
              <a:t>Megoldási javaslat: anyagi támogatás lehetősége</a:t>
            </a:r>
          </a:p>
          <a:p>
            <a:pPr marL="0" indent="0">
              <a:buNone/>
            </a:pPr>
            <a:r>
              <a:rPr lang="hu-HU" sz="5600" dirty="0"/>
              <a:t>3.</a:t>
            </a:r>
          </a:p>
          <a:p>
            <a:pPr marL="0" indent="0">
              <a:buNone/>
            </a:pPr>
            <a:r>
              <a:rPr lang="hu-HU" sz="5600" dirty="0"/>
              <a:t>Nehézség: megbízással dolgozók integrálása a munkaközösségekbe</a:t>
            </a:r>
          </a:p>
          <a:p>
            <a:pPr marL="0" indent="0">
              <a:buNone/>
            </a:pPr>
            <a:r>
              <a:rPr lang="hu-HU" sz="5600" dirty="0"/>
              <a:t>Megoldási javaslat: tájékozódás az ellátás során felmerülő nehézségekről, szakmai támogatás biztosítása</a:t>
            </a:r>
          </a:p>
          <a:p>
            <a:pPr marL="0" indent="0">
              <a:buNone/>
            </a:pPr>
            <a:r>
              <a:rPr lang="hu-HU" sz="5600" dirty="0"/>
              <a:t>4.</a:t>
            </a:r>
          </a:p>
          <a:p>
            <a:pPr marL="0" indent="0">
              <a:buNone/>
            </a:pPr>
            <a:r>
              <a:rPr lang="hu-HU" sz="5600" dirty="0"/>
              <a:t>Nehézség: információhiány, tájékozatlanság a gyógytestnevelés működését illetően</a:t>
            </a:r>
          </a:p>
          <a:p>
            <a:pPr marL="0" indent="0">
              <a:buNone/>
            </a:pPr>
            <a:r>
              <a:rPr lang="hu-HU" sz="5600" dirty="0"/>
              <a:t>Megoldási javaslat: tájékoztató levél</a:t>
            </a:r>
          </a:p>
          <a:p>
            <a:pPr marL="0" indent="0">
              <a:buNone/>
            </a:pPr>
            <a:r>
              <a:rPr lang="hu-HU" sz="5600" dirty="0"/>
              <a:t>5.</a:t>
            </a:r>
          </a:p>
          <a:p>
            <a:pPr marL="0" indent="0">
              <a:buNone/>
            </a:pPr>
            <a:r>
              <a:rPr lang="hu-HU" sz="5600" dirty="0"/>
              <a:t>Nehézség: kettős adminisztráció ( INYR-Kréta )</a:t>
            </a:r>
          </a:p>
          <a:p>
            <a:pPr marL="0" indent="0">
              <a:buNone/>
            </a:pPr>
            <a:r>
              <a:rPr lang="hu-HU" sz="5600" dirty="0"/>
              <a:t>Megoldási javaslat: határozott állásfoglalás</a:t>
            </a:r>
          </a:p>
          <a:p>
            <a:pPr marL="0" indent="0">
              <a:buNone/>
            </a:pPr>
            <a:endParaRPr lang="hu-HU" sz="6400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365</TotalTime>
  <Words>385</Words>
  <Application>Microsoft Office PowerPoint</Application>
  <PresentationFormat>Szélesvásznú</PresentationFormat>
  <Paragraphs>61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6. A munkaközösség legfontosabb szakmai kérdései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erika.may68@gmail.com</cp:lastModifiedBy>
  <cp:revision>44</cp:revision>
  <dcterms:created xsi:type="dcterms:W3CDTF">2017-01-05T09:06:31Z</dcterms:created>
  <dcterms:modified xsi:type="dcterms:W3CDTF">2021-09-17T06:52:15Z</dcterms:modified>
</cp:coreProperties>
</file>