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06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441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39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55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118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53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20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78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51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41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45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38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52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9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32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40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Cegléd, 2017. január 19.</a:t>
            </a:r>
          </a:p>
          <a:p>
            <a:r>
              <a:rPr lang="hu-HU" dirty="0" smtClean="0"/>
              <a:t>Cegléd, Malom tér 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Munkaközösség neve</a:t>
            </a:r>
            <a:r>
              <a:rPr lang="hu-HU" dirty="0"/>
              <a:t>: </a:t>
            </a:r>
            <a:r>
              <a:rPr lang="hu-HU" dirty="0" smtClean="0"/>
              <a:t>Tehetséggondozó koordinátori munkaközösség</a:t>
            </a:r>
          </a:p>
          <a:p>
            <a:pPr marL="0" indent="0">
              <a:buNone/>
            </a:pPr>
            <a:r>
              <a:rPr lang="hu-HU" dirty="0" smtClean="0"/>
              <a:t>Munkaközösség vezetője</a:t>
            </a:r>
            <a:r>
              <a:rPr lang="hu-HU" dirty="0"/>
              <a:t>: Lászlóné Rozsnyai Henriett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eredményei a 2014/2015 tanévben: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Törvényi szabályozás és tehetséggondozás koordinátori </a:t>
            </a:r>
            <a:r>
              <a:rPr lang="hu-HU" dirty="0"/>
              <a:t>protokoll átbeszélése.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</a:t>
            </a:r>
            <a:r>
              <a:rPr lang="hu-HU" dirty="0" smtClean="0"/>
              <a:t>zakszolgálat feladatai</a:t>
            </a:r>
            <a:r>
              <a:rPr lang="hu-HU" dirty="0"/>
              <a:t>, </a:t>
            </a:r>
            <a:r>
              <a:rPr lang="hu-HU" dirty="0" smtClean="0"/>
              <a:t>a különböző végzettségű </a:t>
            </a:r>
            <a:r>
              <a:rPr lang="hu-HU" dirty="0"/>
              <a:t>szakemberek kompetenciája.</a:t>
            </a:r>
            <a:endParaRPr lang="hu-HU" dirty="0" smtClean="0"/>
          </a:p>
          <a:p>
            <a:r>
              <a:rPr lang="hu-HU" dirty="0" smtClean="0"/>
              <a:t>15 </a:t>
            </a:r>
            <a:r>
              <a:rPr lang="hu-HU" dirty="0"/>
              <a:t>órás érzékenyítő </a:t>
            </a:r>
            <a:r>
              <a:rPr lang="hu-HU" dirty="0" smtClean="0"/>
              <a:t>tréning a </a:t>
            </a:r>
            <a:r>
              <a:rPr lang="hu-HU" dirty="0"/>
              <a:t>koordinátoroknak </a:t>
            </a:r>
            <a:r>
              <a:rPr lang="hu-HU" dirty="0" smtClean="0"/>
              <a:t>(a MATEHETSZ szervezésében).</a:t>
            </a:r>
          </a:p>
          <a:p>
            <a:r>
              <a:rPr lang="hu-HU" dirty="0" smtClean="0"/>
              <a:t>Közös </a:t>
            </a:r>
            <a:r>
              <a:rPr lang="hu-HU" dirty="0"/>
              <a:t>e-mail cím létrehozása az információk megosztása céljából.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628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eredményei a 2015/2016 tanévben: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MATEHETSZ szakembereinek  előadása: </a:t>
            </a:r>
          </a:p>
          <a:p>
            <a:pPr marL="0" indent="0">
              <a:buNone/>
            </a:pPr>
            <a:r>
              <a:rPr lang="hu-HU" dirty="0"/>
              <a:t>Polonkai Mária - </a:t>
            </a:r>
            <a:r>
              <a:rPr lang="hu-HU" dirty="0" smtClean="0"/>
              <a:t>az </a:t>
            </a:r>
            <a:r>
              <a:rPr lang="hu-HU" dirty="0"/>
              <a:t>alakulóban lévő </a:t>
            </a:r>
            <a:r>
              <a:rPr lang="hu-HU" dirty="0" err="1"/>
              <a:t>tutor</a:t>
            </a:r>
            <a:r>
              <a:rPr lang="hu-HU" dirty="0"/>
              <a:t> hálózatról tartott tájékoztatót</a:t>
            </a:r>
          </a:p>
          <a:p>
            <a:pPr marL="0" indent="0">
              <a:buNone/>
            </a:pPr>
            <a:r>
              <a:rPr lang="hu-HU" dirty="0" smtClean="0"/>
              <a:t>Szántó </a:t>
            </a:r>
            <a:r>
              <a:rPr lang="hu-HU" dirty="0"/>
              <a:t>Judit </a:t>
            </a:r>
            <a:r>
              <a:rPr lang="hu-HU" dirty="0" smtClean="0"/>
              <a:t>a </a:t>
            </a:r>
            <a:r>
              <a:rPr lang="hu-HU" dirty="0"/>
              <a:t>tehetségpont akkreditáció menetéről tartott </a:t>
            </a:r>
            <a:r>
              <a:rPr lang="hu-HU" dirty="0" smtClean="0"/>
              <a:t>tájékoztatót</a:t>
            </a:r>
          </a:p>
          <a:p>
            <a:r>
              <a:rPr lang="hu-HU" dirty="0" smtClean="0"/>
              <a:t>A tehetségpont </a:t>
            </a:r>
            <a:r>
              <a:rPr lang="hu-HU" dirty="0"/>
              <a:t>akkreditációt ismertető képzésen </a:t>
            </a:r>
            <a:r>
              <a:rPr lang="hu-HU" dirty="0" smtClean="0"/>
              <a:t>való részvétel – </a:t>
            </a:r>
            <a:r>
              <a:rPr lang="hu-HU" dirty="0"/>
              <a:t>erről ismertető készítése a kollégáknak.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e-mail cím helyett levelező lista létrehozása – könnyebben kezelhető</a:t>
            </a:r>
            <a:r>
              <a:rPr lang="hu-HU" dirty="0" smtClean="0"/>
              <a:t>.</a:t>
            </a:r>
          </a:p>
          <a:p>
            <a:r>
              <a:rPr lang="hu-HU" dirty="0" smtClean="0"/>
              <a:t>Tehetség </a:t>
            </a:r>
            <a:r>
              <a:rPr lang="hu-HU" dirty="0"/>
              <a:t>műhely </a:t>
            </a:r>
            <a:r>
              <a:rPr lang="hu-HU" dirty="0" smtClean="0"/>
              <a:t>szervezése - tematikája</a:t>
            </a:r>
            <a:r>
              <a:rPr lang="hu-HU" dirty="0"/>
              <a:t>: Tehetség-tanácsadás menete és lehetőségei a koordinátor munkájában</a:t>
            </a:r>
          </a:p>
          <a:p>
            <a:pPr marL="0" indent="0">
              <a:buNone/>
            </a:pPr>
            <a:r>
              <a:rPr lang="hu-HU" dirty="0"/>
              <a:t>A műhelyt vezette: </a:t>
            </a:r>
            <a:r>
              <a:rPr lang="hu-HU" dirty="0" err="1"/>
              <a:t>Bácsné</a:t>
            </a:r>
            <a:r>
              <a:rPr lang="hu-HU" dirty="0"/>
              <a:t> </a:t>
            </a:r>
            <a:r>
              <a:rPr lang="hu-HU" dirty="0" err="1"/>
              <a:t>Trefil</a:t>
            </a:r>
            <a:r>
              <a:rPr lang="hu-HU" dirty="0"/>
              <a:t> </a:t>
            </a:r>
            <a:r>
              <a:rPr lang="hu-HU" dirty="0" smtClean="0"/>
              <a:t>Edina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208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420688"/>
            <a:ext cx="10515600" cy="5756275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célkitűzései a 2016/2017 első félévében: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/>
              <a:t>tájékoztató jellegű plakát </a:t>
            </a:r>
            <a:r>
              <a:rPr lang="hu-HU" dirty="0" smtClean="0"/>
              <a:t>készítése a tehetség koordinátor munkájáról (ami akár a PMPSZ honlapjára is felkerülhet).</a:t>
            </a:r>
          </a:p>
          <a:p>
            <a:r>
              <a:rPr lang="hu-HU" dirty="0" smtClean="0"/>
              <a:t>Óvodai tehetséggondozás lehetőségei.</a:t>
            </a:r>
          </a:p>
          <a:p>
            <a:r>
              <a:rPr lang="hu-HU" dirty="0" smtClean="0"/>
              <a:t>A szakfeladat lehetőségeinek ismertetése a tagintézmény vezetők részére – Szentendrei tagintézmény jó gyakorlata.</a:t>
            </a:r>
          </a:p>
          <a:p>
            <a:r>
              <a:rPr lang="hu-HU" dirty="0" smtClean="0"/>
              <a:t>Kíváncsi láda beszerzése. </a:t>
            </a:r>
          </a:p>
          <a:p>
            <a:r>
              <a:rPr lang="hu-HU" dirty="0" smtClean="0"/>
              <a:t>Szakmai kapcsolatépítés a FPSZ koordinátoraival – közös értekezlet márciusban.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437881"/>
            <a:ext cx="10515600" cy="57390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munkaközösség legfontosabb eredményei a 2016/2017 első félévében: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Kíváncsi láda képzés </a:t>
            </a:r>
            <a:r>
              <a:rPr lang="hu-HU" dirty="0" smtClean="0"/>
              <a:t>megszervezése </a:t>
            </a:r>
            <a:r>
              <a:rPr lang="hu-HU" dirty="0" smtClean="0"/>
              <a:t>és az azon való részvétel (majdnem az összes tagintézmény képviseltette magát).</a:t>
            </a:r>
          </a:p>
          <a:p>
            <a:r>
              <a:rPr lang="hu-HU" dirty="0" smtClean="0"/>
              <a:t>A plakát kidolgozása elkezdődött.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404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nehézségei az elmúlt két és fél évben: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szakfeladat tevékenységeinek kiforratlansága. Milyen tartalommal töltsük meg</a:t>
            </a:r>
            <a:r>
              <a:rPr lang="hu-HU" dirty="0" smtClean="0"/>
              <a:t>?</a:t>
            </a:r>
          </a:p>
          <a:p>
            <a:r>
              <a:rPr lang="hu-HU" dirty="0" smtClean="0"/>
              <a:t>Alacsony </a:t>
            </a:r>
            <a:r>
              <a:rPr lang="hu-HU" dirty="0"/>
              <a:t>óraszám. 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Mi </a:t>
            </a:r>
            <a:r>
              <a:rPr lang="hu-HU" dirty="0"/>
              <a:t>fér a rendelkezésre álló óraszámba</a:t>
            </a:r>
            <a:r>
              <a:rPr lang="hu-HU" dirty="0" smtClean="0"/>
              <a:t>?</a:t>
            </a:r>
          </a:p>
          <a:p>
            <a:r>
              <a:rPr lang="hu-HU" dirty="0" smtClean="0"/>
              <a:t>Munkaközösségi értekezletre való eljutás.</a:t>
            </a:r>
            <a:endParaRPr lang="hu-HU" dirty="0"/>
          </a:p>
          <a:p>
            <a:r>
              <a:rPr lang="hu-HU" dirty="0"/>
              <a:t>Rugalmasság kérdése.</a:t>
            </a:r>
          </a:p>
          <a:p>
            <a:r>
              <a:rPr lang="hu-HU" dirty="0"/>
              <a:t>Telefon-, és autó használat</a:t>
            </a:r>
            <a:r>
              <a:rPr lang="hu-HU" dirty="0" smtClean="0"/>
              <a:t>.</a:t>
            </a:r>
          </a:p>
          <a:p>
            <a:r>
              <a:rPr lang="hu-HU" dirty="0" smtClean="0"/>
              <a:t>Minimális költségvetéssel rendelkezhetne-e a munkaközösség?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0100" y="328246"/>
            <a:ext cx="10515600" cy="62366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300" dirty="0" smtClean="0"/>
              <a:t>A munkaközösség szakmai területén bevezetett jogszabályi változások 2013. február 26.-tól </a:t>
            </a:r>
            <a:r>
              <a:rPr lang="hu-HU" sz="3300" dirty="0"/>
              <a:t>(15/2013. EMMI </a:t>
            </a:r>
            <a:r>
              <a:rPr lang="hu-HU" sz="3300" dirty="0" smtClean="0"/>
              <a:t>rendelet) – 2017. február 04-ig.</a:t>
            </a:r>
          </a:p>
          <a:p>
            <a:endParaRPr lang="hu-HU" sz="1500" dirty="0" smtClean="0"/>
          </a:p>
          <a:p>
            <a:pPr marL="0" indent="0">
              <a:buNone/>
            </a:pPr>
            <a:r>
              <a:rPr lang="hu-HU" sz="3300" dirty="0" smtClean="0"/>
              <a:t>A mi szakterületünkön nem történt jogszabályi változás.</a:t>
            </a:r>
          </a:p>
          <a:p>
            <a:pPr marL="0" indent="0">
              <a:buNone/>
            </a:pPr>
            <a:endParaRPr lang="hu-HU" sz="2600" dirty="0" smtClean="0"/>
          </a:p>
          <a:p>
            <a:pPr marL="0" indent="0">
              <a:buNone/>
            </a:pPr>
            <a:r>
              <a:rPr lang="hu-HU" dirty="0"/>
              <a:t>30. § (1) Az </a:t>
            </a:r>
            <a:r>
              <a:rPr lang="hu-HU" dirty="0" err="1"/>
              <a:t>Nkt</a:t>
            </a:r>
            <a:r>
              <a:rPr lang="hu-HU" dirty="0"/>
              <a:t>. 18. § (2) bekezdés j) pontja szerinti, a kiemelten tehetséges gyermekek, tanulók gondozása keretében az Intézmény feladata:</a:t>
            </a:r>
          </a:p>
          <a:p>
            <a:pPr marL="0" indent="0">
              <a:buNone/>
            </a:pPr>
            <a:r>
              <a:rPr lang="hu-HU" dirty="0"/>
              <a:t>a) korai tehetség-felismerés, tehetségazonosítás, amelynek során a tehetség életkori megjelenését figyelembe kell venni,</a:t>
            </a:r>
          </a:p>
          <a:p>
            <a:pPr marL="0" indent="0">
              <a:buNone/>
            </a:pPr>
            <a:r>
              <a:rPr lang="hu-HU" dirty="0"/>
              <a:t>b) a tehetséges gyermek személyiségfejlődésének támogatása, szükség esetén további megsegítésre irányítás,</a:t>
            </a:r>
          </a:p>
          <a:p>
            <a:pPr marL="0" indent="0">
              <a:buNone/>
            </a:pPr>
            <a:r>
              <a:rPr lang="hu-HU" dirty="0"/>
              <a:t>c) önismereti csoport szervezése és vezetése a tehetséges gyermekek részére,</a:t>
            </a:r>
          </a:p>
          <a:p>
            <a:pPr marL="0" indent="0">
              <a:buNone/>
            </a:pPr>
            <a:r>
              <a:rPr lang="hu-HU" dirty="0"/>
              <a:t>d) tanácsadás, támogatás a szülőnek,</a:t>
            </a:r>
          </a:p>
          <a:p>
            <a:pPr marL="0" indent="0">
              <a:buNone/>
            </a:pPr>
            <a:r>
              <a:rPr lang="hu-HU" dirty="0"/>
              <a:t>e) konzultáció a pedagógus részére,</a:t>
            </a:r>
          </a:p>
          <a:p>
            <a:pPr marL="0" indent="0">
              <a:buNone/>
            </a:pPr>
            <a:r>
              <a:rPr lang="hu-HU" dirty="0"/>
              <a:t>f) közös tehetség-tanácsadási fórum szervezése,</a:t>
            </a:r>
          </a:p>
          <a:p>
            <a:pPr marL="0" indent="0">
              <a:buNone/>
            </a:pPr>
            <a:r>
              <a:rPr lang="hu-HU" dirty="0"/>
              <a:t>g) speciális tehetségprogramban való részvételre javaslat adása,</a:t>
            </a:r>
          </a:p>
          <a:p>
            <a:pPr marL="0" indent="0">
              <a:buNone/>
            </a:pPr>
            <a:r>
              <a:rPr lang="hu-HU" dirty="0"/>
              <a:t>h) a tehetségazonosítás, a tehetséggondozás feladatát ellátó pszichológus szakmai kapcsolatot tart a </a:t>
            </a:r>
            <a:r>
              <a:rPr lang="hu-HU" dirty="0" err="1"/>
              <a:t>feladatellátási</a:t>
            </a:r>
            <a:r>
              <a:rPr lang="hu-HU" dirty="0"/>
              <a:t> körzetében működő tehetségfejlesztő programok vezetőivel és az iskolapszichológussal, óvodapszichológussal,</a:t>
            </a:r>
          </a:p>
          <a:p>
            <a:pPr marL="0" indent="0">
              <a:buNone/>
            </a:pPr>
            <a:r>
              <a:rPr lang="hu-HU" dirty="0"/>
              <a:t>i) javaslatot tesz a tanuló számára a tehetségprogramba történő bekapcsolódásra,</a:t>
            </a:r>
          </a:p>
          <a:p>
            <a:pPr marL="0" indent="0">
              <a:buNone/>
            </a:pPr>
            <a:r>
              <a:rPr lang="hu-HU" dirty="0"/>
              <a:t>j) kimeneti mérések elvégzése,</a:t>
            </a:r>
          </a:p>
          <a:p>
            <a:pPr marL="0" indent="0">
              <a:buNone/>
            </a:pPr>
            <a:r>
              <a:rPr lang="hu-HU" dirty="0"/>
              <a:t>k) tehetségfejlesztő műhelyek vezetői számára konzultációs lehetőség biztosítása, melyet a tehetséggondozó koordinátor lát el.</a:t>
            </a:r>
          </a:p>
          <a:p>
            <a:pPr marL="0" indent="0">
              <a:buNone/>
            </a:pPr>
            <a:r>
              <a:rPr lang="hu-HU" dirty="0"/>
              <a:t>(2) A tehetséggondozó koordinátor</a:t>
            </a:r>
          </a:p>
          <a:p>
            <a:pPr marL="0" indent="0">
              <a:buNone/>
            </a:pPr>
            <a:r>
              <a:rPr lang="hu-HU" dirty="0"/>
              <a:t>a) kapcsolatot tart a nevelési-oktatási intézmények iskolapszichológusaival, óvodapszichológusaival,</a:t>
            </a:r>
          </a:p>
          <a:p>
            <a:pPr marL="0" indent="0">
              <a:buNone/>
            </a:pPr>
            <a:r>
              <a:rPr lang="hu-HU" dirty="0"/>
              <a:t>b) kapcsolatot tart a Nemzeti Tehetségponttal,</a:t>
            </a:r>
          </a:p>
          <a:p>
            <a:pPr marL="0" indent="0">
              <a:buNone/>
            </a:pPr>
            <a:r>
              <a:rPr lang="hu-HU" dirty="0"/>
              <a:t>c) ismeri, figyelemmel kíséri a Nemzeti Tehetségügyi Adatbázist,</a:t>
            </a:r>
          </a:p>
          <a:p>
            <a:pPr marL="0" indent="0">
              <a:buNone/>
            </a:pPr>
            <a:r>
              <a:rPr lang="hu-HU" dirty="0"/>
              <a:t>d) ismeri, figyelemmel kíséri a Nemzeti Tehetség Program pályázati kiírásait,</a:t>
            </a:r>
          </a:p>
          <a:p>
            <a:pPr marL="0" indent="0">
              <a:buNone/>
            </a:pPr>
            <a:r>
              <a:rPr lang="hu-HU" dirty="0"/>
              <a:t>e)65 kapcsolatot tart a Nemzeti Tehetségfejlesztési Központtal.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560</Words>
  <Application>Microsoft Office PowerPoint</Application>
  <PresentationFormat>Egyéni</PresentationFormat>
  <Paragraphs>71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Fazetta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Nevel112</cp:lastModifiedBy>
  <cp:revision>14</cp:revision>
  <dcterms:created xsi:type="dcterms:W3CDTF">2017-01-05T09:06:31Z</dcterms:created>
  <dcterms:modified xsi:type="dcterms:W3CDTF">2017-01-16T09:48:24Z</dcterms:modified>
</cp:coreProperties>
</file>