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2022/2023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17800" y="4376043"/>
            <a:ext cx="9474199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Illésné Szalai Fruzsina</a:t>
            </a:r>
          </a:p>
          <a:p>
            <a:pPr algn="l"/>
            <a:r>
              <a:rPr lang="hu-HU" sz="2200" dirty="0" smtClean="0"/>
              <a:t>Munkaközösség e-mail címe: </a:t>
            </a:r>
            <a:r>
              <a:rPr lang="hu-HU" sz="2400" dirty="0" err="1" smtClean="0"/>
              <a:t>pmpsz.onert.munkakozosseg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200" dirty="0" smtClean="0"/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2022.09.22.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Önértékelési munkaközösség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2022. </a:t>
            </a:r>
            <a:r>
              <a:rPr lang="hu-HU" dirty="0"/>
              <a:t>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b="1" u="sng" dirty="0" smtClean="0"/>
              <a:t>Nem történt </a:t>
            </a:r>
            <a:r>
              <a:rPr lang="hu-HU" dirty="0" smtClean="0"/>
              <a:t>jogszabályi változás.   (OH felülete  </a:t>
            </a:r>
            <a:r>
              <a:rPr lang="hu-HU" dirty="0" err="1" smtClean="0"/>
              <a:t>2022.július</a:t>
            </a:r>
            <a:r>
              <a:rPr lang="hu-HU" dirty="0" smtClean="0"/>
              <a:t> 28.)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>
            <a:normAutofit/>
          </a:bodyPr>
          <a:lstStyle/>
          <a:p>
            <a:r>
              <a:rPr lang="hu-HU" dirty="0" smtClean="0"/>
              <a:t>A tervezett találkozóink maradéktalanul megvalósultak, tartalmasak, hatékonyak voltak.</a:t>
            </a:r>
          </a:p>
          <a:p>
            <a:r>
              <a:rPr lang="hu-HU" dirty="0" smtClean="0"/>
              <a:t>Egyre hatékonyabb, eredményesebb  intézményi önértékelés koordinálása,  segítségnyújtás</a:t>
            </a:r>
          </a:p>
          <a:p>
            <a:pPr>
              <a:buNone/>
            </a:pPr>
            <a:r>
              <a:rPr lang="hu-HU" dirty="0" smtClean="0"/>
              <a:t>- A hatékonyabb együttműködési bázis kialakulásával egy plusz alakult ki, mely a gondolatok megosztásán túl feladatok megoldására is alkalmassá vált.                    A kollégák előre tervezetten gondolkodnak a folyamatokról, keresnek aktuális kérdésekben a találkozókon kívül is. </a:t>
            </a:r>
          </a:p>
          <a:p>
            <a:r>
              <a:rPr lang="hu-HU" dirty="0" smtClean="0"/>
              <a:t>A stratégiai és operatív dokumentumok koherensek egymáshoz. Ezek mentén  számunkra lényegre törőbb, könnyebb a tervezés. (Önértékelési jegyzőkönyvek, év végi egyéni beszámolók)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 és témái a 2022/2023. tanév I. félévére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 smtClean="0"/>
              <a:t> 2022.09.29.</a:t>
            </a:r>
            <a:endParaRPr lang="hu-HU" b="1" dirty="0"/>
          </a:p>
          <a:p>
            <a:pPr lvl="0"/>
            <a:r>
              <a:rPr lang="hu-HU" dirty="0" smtClean="0"/>
              <a:t>A munkaközösségi tagok bemutatkozása, új tagok köszöntése. </a:t>
            </a:r>
          </a:p>
          <a:p>
            <a:pPr lvl="0"/>
            <a:r>
              <a:rPr lang="hu-HU" dirty="0" smtClean="0"/>
              <a:t>Az intézményi önértékeléshez kapcsolódó hatályos dokumentumok, sablonok, táblázatok áttekintése </a:t>
            </a:r>
            <a:r>
              <a:rPr lang="hu-HU" dirty="0" err="1" smtClean="0"/>
              <a:t>azegységes</a:t>
            </a:r>
            <a:r>
              <a:rPr lang="hu-HU" dirty="0" smtClean="0"/>
              <a:t> vezetés érdekében</a:t>
            </a:r>
          </a:p>
          <a:p>
            <a:pPr lvl="0"/>
            <a:r>
              <a:rPr lang="hu-HU" dirty="0" smtClean="0"/>
              <a:t>A tagintézményben szerveződő önértékelési munkacsoport kialakításának módjai, és dokumentációja</a:t>
            </a:r>
          </a:p>
          <a:p>
            <a:r>
              <a:rPr lang="hu-HU" dirty="0" smtClean="0"/>
              <a:t>Célkitűzések, javaslatok a volt tanév végi „belső kérdőívek alapján”</a:t>
            </a:r>
            <a:endParaRPr lang="hu-HU" dirty="0"/>
          </a:p>
          <a:p>
            <a:pPr lvl="0">
              <a:buNone/>
            </a:pPr>
            <a:r>
              <a:rPr lang="hu-HU" b="1" dirty="0" smtClean="0"/>
              <a:t> 2022.11.17. </a:t>
            </a:r>
          </a:p>
          <a:p>
            <a:pPr lvl="0"/>
            <a:r>
              <a:rPr lang="hu-HU" dirty="0" smtClean="0"/>
              <a:t>Előkészületek megbeszélése a pedagógiai, vezetői, intézményi önértékelés levezetésére</a:t>
            </a:r>
          </a:p>
          <a:p>
            <a:r>
              <a:rPr lang="hu-HU" dirty="0" smtClean="0"/>
              <a:t>Intézményi mutatók, azok rendszerezése, javasolt feldolgozásuk, bemutatásuk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</a:t>
            </a:r>
            <a:r>
              <a:rPr lang="hu-HU" sz="4000" dirty="0" smtClean="0"/>
              <a:t>2022/2023. 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 smtClean="0"/>
              <a:t>A  pedagógus, vezetői, és intézményi önértékelések  előkészítésében és megtervezésében történő folyamatos segítségnyújtás, támogatás.</a:t>
            </a:r>
          </a:p>
          <a:p>
            <a:r>
              <a:rPr lang="hu-HU" dirty="0" smtClean="0"/>
              <a:t>Folyamatos tájékoztatás a tanévben történő változások esetében is.                         A tanfelügyeleti ellenőrzésre való felkészülés.</a:t>
            </a:r>
          </a:p>
          <a:p>
            <a:r>
              <a:rPr lang="hu-HU" dirty="0" smtClean="0"/>
              <a:t>Az előrelátás és gondolkozás, a tervezés jelentőségének hangsúlyozása – tudatos feladattervezés elsajátítása.</a:t>
            </a:r>
          </a:p>
          <a:p>
            <a:r>
              <a:rPr lang="hu-HU" dirty="0" smtClean="0"/>
              <a:t>A feladatok ismertetésén túl a munkatársak érdeklődésének felkeltése.</a:t>
            </a:r>
          </a:p>
          <a:p>
            <a:r>
              <a:rPr lang="hu-HU" dirty="0" smtClean="0"/>
              <a:t>A jó gyakorlatok, példák megosztása, az önértékelési ütemterv bemutatása.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</a:t>
            </a:r>
            <a:r>
              <a:rPr lang="hu-HU" sz="3400" dirty="0" smtClean="0"/>
              <a:t>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kérdésfelvetései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1. A tanfelügyeleti ellenőrzésre történő felkészülés támogatása, az</a:t>
            </a:r>
          </a:p>
          <a:p>
            <a:pPr marL="0" indent="0">
              <a:buNone/>
            </a:pPr>
            <a:r>
              <a:rPr lang="hu-HU" dirty="0" smtClean="0"/>
              <a:t>   ellenőrzés tervezett lépései, dokumentumainak megismerései. </a:t>
            </a:r>
          </a:p>
          <a:p>
            <a:pPr marL="0" indent="0">
              <a:buNone/>
            </a:pPr>
            <a:r>
              <a:rPr lang="hu-HU" dirty="0" smtClean="0"/>
              <a:t>2. A környezettudatosságot mérő kompetencia indikátorainak való  </a:t>
            </a:r>
          </a:p>
          <a:p>
            <a:pPr marL="0" indent="0">
              <a:buNone/>
            </a:pPr>
            <a:r>
              <a:rPr lang="hu-HU" dirty="0" smtClean="0"/>
              <a:t>    megfelelés.</a:t>
            </a:r>
          </a:p>
          <a:p>
            <a:pPr marL="0" indent="0">
              <a:buNone/>
            </a:pPr>
            <a:r>
              <a:rPr lang="hu-HU" dirty="0" smtClean="0"/>
              <a:t>3. Aktuális önértékelési folyamatok, tanfelügyeletek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6</a:t>
            </a:r>
            <a:r>
              <a:rPr lang="hu-HU" sz="12800" dirty="0" smtClean="0"/>
              <a:t>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7200" dirty="0" smtClean="0"/>
              <a:t>1.</a:t>
            </a:r>
          </a:p>
          <a:p>
            <a:pPr marL="0" indent="0">
              <a:buNone/>
            </a:pPr>
            <a:r>
              <a:rPr lang="hu-HU" sz="7200" dirty="0" smtClean="0"/>
              <a:t>Nehézség:Távozó, érkező vezetők együttműködésének kérdései</a:t>
            </a:r>
          </a:p>
          <a:p>
            <a:pPr marL="0" indent="0">
              <a:buNone/>
            </a:pPr>
            <a:r>
              <a:rPr lang="hu-HU" sz="7200" dirty="0" smtClean="0"/>
              <a:t>Megoldási javaslat: </a:t>
            </a:r>
            <a:r>
              <a:rPr lang="hu-HU" sz="7200" dirty="0" err="1" smtClean="0"/>
              <a:t>Mentorálási</a:t>
            </a:r>
            <a:r>
              <a:rPr lang="hu-HU" sz="7200" dirty="0" smtClean="0"/>
              <a:t> kérdések, szervezési feladatok</a:t>
            </a:r>
          </a:p>
          <a:p>
            <a:pPr marL="0" indent="0">
              <a:buNone/>
            </a:pP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2.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Nehézség:Szakmai felkészültség, motiváltság</a:t>
            </a:r>
          </a:p>
          <a:p>
            <a:pPr marL="0" indent="0">
              <a:buNone/>
            </a:pPr>
            <a:r>
              <a:rPr lang="hu-HU" sz="7200" dirty="0" smtClean="0"/>
              <a:t>Megoldási </a:t>
            </a:r>
            <a:r>
              <a:rPr lang="hu-HU" sz="7200" dirty="0"/>
              <a:t>javaslat</a:t>
            </a:r>
            <a:r>
              <a:rPr lang="hu-HU" sz="7200" dirty="0" smtClean="0"/>
              <a:t>: Felkészítő dokumentumok, személyes találkozók,helyzetelemzés, tudásátadás</a:t>
            </a:r>
          </a:p>
          <a:p>
            <a:pPr marL="0" indent="0">
              <a:buNone/>
            </a:pPr>
            <a:endParaRPr lang="hu-HU" sz="7200" dirty="0" smtClean="0"/>
          </a:p>
          <a:p>
            <a:pPr marL="0" indent="0">
              <a:buNone/>
            </a:pPr>
            <a:r>
              <a:rPr lang="hu-HU" sz="7200" dirty="0" smtClean="0"/>
              <a:t>3.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Nehézség:hatékonyság, gördülékenység kérdései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Feladatok leosztása, tervszerűség, ajánlások megfogalmazása a csoportműködés kereteihez, a munkaközösség vezetők bevonása tagintézményi szinten, önértékelési ütemterv elkészítése havi bontásban az értékelendők esetében</a:t>
            </a:r>
            <a:endParaRPr lang="hu-HU" sz="7200" dirty="0"/>
          </a:p>
          <a:p>
            <a:pPr marL="0" indent="0">
              <a:buNone/>
            </a:pPr>
            <a:endParaRPr lang="hu-HU" sz="6400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258</TotalTime>
  <Words>433</Words>
  <Application>Microsoft Office PowerPoint</Application>
  <PresentationFormat>Egyéni</PresentationFormat>
  <Paragraphs>56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Berlin</vt:lpstr>
      <vt:lpstr>A 2022/2023 tanév I. félévére vonatkozó munkaközösségi munkaterv </vt:lpstr>
      <vt:lpstr>1. A munkaközösség szakmai területén bevezetett jogszabályi változások 2022. augusztus 31-ig (amennyiben vannak) </vt:lpstr>
      <vt:lpstr>2.Előző tanév eredményei, jó gyakorlatok</vt:lpstr>
      <vt:lpstr>3. Munkaközösségi értekezletek tervezett időpontjai és témái a 2022/2023. tanév I. félévére vonatkozóan</vt:lpstr>
      <vt:lpstr>4. A munkaközösség legfontosabb célkitűzései a 2022/2023. tanév I.félévére vonatkozóan </vt:lpstr>
      <vt:lpstr>5. A munkaközösség legfontosabb szakmai kérdésfelvetései </vt:lpstr>
      <vt:lpstr>7.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11</cp:lastModifiedBy>
  <cp:revision>56</cp:revision>
  <dcterms:created xsi:type="dcterms:W3CDTF">2017-01-05T09:06:31Z</dcterms:created>
  <dcterms:modified xsi:type="dcterms:W3CDTF">2022-09-11T07:57:06Z</dcterms:modified>
</cp:coreProperties>
</file>