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9" r:id="rId3"/>
    <p:sldId id="265" r:id="rId4"/>
    <p:sldId id="263" r:id="rId5"/>
    <p:sldId id="262" r:id="rId6"/>
    <p:sldId id="261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2018. 06. 20.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61374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2018. 06. 20.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8958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2018. 06. 20.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204838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2018. 06. 20.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68302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2018. 06. 20.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153244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2018. 06. 20.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04587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2018. 06. 20.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409583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2018. 06. 20.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3960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2018. 06. 20.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3514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2018. 06. 20.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0174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2018. 06. 20.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20193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2018. 06. 20.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9361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2018. 06. 20.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6868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2018. 06. 20.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171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2018. 06. 20.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85590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2018. 06. 20.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94445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pPr/>
              <a:t>2018. 06. 20.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57408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523899" y="1930379"/>
            <a:ext cx="8915399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Összevont munkaközösség vezetői és igazgatótanácsi értekezlet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103120" y="4777381"/>
            <a:ext cx="9457509" cy="1912631"/>
          </a:xfrm>
        </p:spPr>
        <p:txBody>
          <a:bodyPr>
            <a:noAutofit/>
          </a:bodyPr>
          <a:lstStyle/>
          <a:p>
            <a:r>
              <a:rPr lang="hu-HU" sz="2400" dirty="0" smtClean="0"/>
              <a:t>Budapest, 2018. június 7.</a:t>
            </a:r>
          </a:p>
          <a:p>
            <a:r>
              <a:rPr lang="hu-HU" sz="2400" dirty="0" smtClean="0"/>
              <a:t>Munkaközösség-vezető</a:t>
            </a:r>
            <a:r>
              <a:rPr lang="hu-HU" sz="2400" dirty="0" smtClean="0"/>
              <a:t>: Pistai-Király Erika</a:t>
            </a:r>
          </a:p>
          <a:p>
            <a:r>
              <a:rPr lang="hu-HU" sz="2400" dirty="0"/>
              <a:t>E-mail:</a:t>
            </a:r>
            <a:r>
              <a:rPr lang="hu-HU" sz="2400" dirty="0" err="1"/>
              <a:t>pmpsz.konduktiv.munkakozosseg</a:t>
            </a:r>
            <a:r>
              <a:rPr lang="hu-HU" sz="2400" dirty="0"/>
              <a:t>@</a:t>
            </a:r>
            <a:r>
              <a:rPr lang="hu-HU" sz="2400" dirty="0" err="1"/>
              <a:t>gmail.com</a:t>
            </a:r>
            <a:endParaRPr lang="hu-HU" sz="2400" dirty="0"/>
          </a:p>
          <a:p>
            <a:endParaRPr lang="hu-HU" sz="2400" dirty="0" smtClean="0"/>
          </a:p>
        </p:txBody>
      </p:sp>
      <p:sp>
        <p:nvSpPr>
          <p:cNvPr id="4" name="Szövegdoboz 3"/>
          <p:cNvSpPr txBox="1"/>
          <p:nvPr/>
        </p:nvSpPr>
        <p:spPr>
          <a:xfrm>
            <a:off x="2592683" y="252465"/>
            <a:ext cx="91136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dirty="0" smtClean="0"/>
              <a:t>Konduktív pedagógiai ellátás munkaközösség</a:t>
            </a:r>
            <a:endParaRPr lang="hu-HU" sz="3600" b="1" dirty="0"/>
          </a:p>
        </p:txBody>
      </p:sp>
    </p:spTree>
    <p:extLst>
      <p:ext uri="{BB962C8B-B14F-4D97-AF65-F5344CB8AC3E}">
        <p14:creationId xmlns:p14="http://schemas.microsoft.com/office/powerpoint/2010/main" val="10381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2"/>
          <p:cNvSpPr>
            <a:spLocks noGrp="1"/>
          </p:cNvSpPr>
          <p:nvPr>
            <p:ph idx="1"/>
          </p:nvPr>
        </p:nvSpPr>
        <p:spPr>
          <a:xfrm>
            <a:off x="2499362" y="805543"/>
            <a:ext cx="8447312" cy="560832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u-HU" sz="2900" b="1" dirty="0" smtClean="0"/>
              <a:t>A munkaközösség legfontosabb célkitűzései a 2017/2018 tanévben:</a:t>
            </a:r>
          </a:p>
          <a:p>
            <a:pPr marL="0" indent="0">
              <a:buNone/>
            </a:pPr>
            <a:endParaRPr lang="hu-HU" sz="2400" b="1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sz="2600" dirty="0" smtClean="0"/>
              <a:t>A konduktorok által használt mérőeszközök bemutatása – előadó a Pető Intézetből</a:t>
            </a:r>
          </a:p>
          <a:p>
            <a:pPr marL="0" indent="0" algn="just">
              <a:buNone/>
            </a:pPr>
            <a:endParaRPr lang="hu-HU" sz="2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hu-HU" sz="2600" dirty="0" smtClean="0"/>
              <a:t>A koraszülött ellátás területén dolgozó szakember szerepe a baba életében egy neurológus szemszögéből – meghívott előadó</a:t>
            </a:r>
          </a:p>
          <a:p>
            <a:pPr>
              <a:buFont typeface="Wingdings" panose="05000000000000000000" pitchFamily="2" charset="2"/>
              <a:buChar char="Ø"/>
            </a:pPr>
            <a:endParaRPr lang="hu-HU" sz="2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hu-HU" sz="2600" dirty="0" smtClean="0"/>
              <a:t>Esetmegbeszélések, aktuális kérdések, a szakmai nap előkészítése.</a:t>
            </a:r>
          </a:p>
          <a:p>
            <a:pPr marL="0" indent="0">
              <a:buNone/>
            </a:pPr>
            <a:endParaRPr lang="hu-HU" sz="2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hu-HU" sz="2600" dirty="0" smtClean="0"/>
              <a:t>közös  szakmai nap a </a:t>
            </a:r>
            <a:r>
              <a:rPr lang="hu-HU" sz="2600" dirty="0"/>
              <a:t>Fővárosi Pedagógiai </a:t>
            </a:r>
            <a:r>
              <a:rPr lang="hu-HU" sz="2600" dirty="0" smtClean="0"/>
              <a:t>Szakszolgálat </a:t>
            </a:r>
            <a:r>
              <a:rPr lang="hu-HU" sz="2600" dirty="0"/>
              <a:t>konduktív pedagógiai ellátás </a:t>
            </a:r>
            <a:r>
              <a:rPr lang="hu-HU" sz="2600" dirty="0" smtClean="0"/>
              <a:t>munkaközösségével</a:t>
            </a:r>
            <a:endParaRPr lang="hu-HU" sz="2600" dirty="0"/>
          </a:p>
          <a:p>
            <a:pPr>
              <a:buFont typeface="Wingdings" panose="05000000000000000000" pitchFamily="2" charset="2"/>
              <a:buChar char="Ø"/>
            </a:pPr>
            <a:endParaRPr lang="hu-HU" sz="2400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367954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025795" y="841402"/>
            <a:ext cx="9613861" cy="5925158"/>
          </a:xfrm>
        </p:spPr>
        <p:txBody>
          <a:bodyPr>
            <a:normAutofit/>
          </a:bodyPr>
          <a:lstStyle/>
          <a:p>
            <a:r>
              <a:rPr lang="hu-HU" sz="2400" b="1" dirty="0">
                <a:solidFill>
                  <a:schemeClr val="tx1"/>
                </a:solidFill>
              </a:rPr>
              <a:t>A munkaközösség által elért eredmények a </a:t>
            </a:r>
            <a:r>
              <a:rPr lang="hu-HU" sz="2400" b="1" dirty="0" smtClean="0">
                <a:solidFill>
                  <a:schemeClr val="tx1"/>
                </a:solidFill>
              </a:rPr>
              <a:t>2017/2018. tanévben:</a:t>
            </a:r>
          </a:p>
          <a:p>
            <a:pPr marL="0" indent="0" algn="ctr">
              <a:buNone/>
            </a:pPr>
            <a:r>
              <a:rPr lang="hu-HU" sz="2400" b="1" i="1" dirty="0" smtClean="0">
                <a:solidFill>
                  <a:schemeClr val="tx1"/>
                </a:solidFill>
              </a:rPr>
              <a:t>Több szakember segítette a munkánkat!</a:t>
            </a:r>
          </a:p>
          <a:p>
            <a:pPr marL="0" indent="0" algn="ctr">
              <a:buNone/>
            </a:pPr>
            <a:endParaRPr lang="hu-HU" sz="2400" b="1" i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hu-HU" b="1" dirty="0" smtClean="0">
                <a:solidFill>
                  <a:schemeClr val="tx1"/>
                </a:solidFill>
              </a:rPr>
              <a:t>fejlődésneurológus szakorvos felkérésre </a:t>
            </a:r>
            <a:r>
              <a:rPr lang="hu-HU" dirty="0" smtClean="0"/>
              <a:t>beszámolt </a:t>
            </a:r>
            <a:r>
              <a:rPr lang="hu-HU" dirty="0"/>
              <a:t>a 18 hó alatti csecsemők </a:t>
            </a:r>
            <a:r>
              <a:rPr lang="hu-HU" dirty="0" smtClean="0"/>
              <a:t>vizsgálatáról.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 smtClean="0"/>
              <a:t>A közös  </a:t>
            </a:r>
            <a:r>
              <a:rPr lang="hu-HU" dirty="0"/>
              <a:t>szakmai nap a Fővárosi Pedagógiai Szakszolgálat konduktív pedagógiai ellátás </a:t>
            </a:r>
            <a:r>
              <a:rPr lang="hu-HU" dirty="0" smtClean="0"/>
              <a:t>munkaközösségével nagyon hatékony volt: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 smtClean="0"/>
              <a:t> manipulációs ötletek megosztása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 smtClean="0"/>
              <a:t>ortopédiai segédeszközök rendelésének lehetőségei </a:t>
            </a:r>
            <a:endParaRPr lang="hu-HU" dirty="0"/>
          </a:p>
          <a:p>
            <a:pPr>
              <a:buFont typeface="Wingdings" panose="05000000000000000000" pitchFamily="2" charset="2"/>
              <a:buChar char="Ø"/>
            </a:pPr>
            <a:r>
              <a:rPr lang="hu-H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Gyermekneurológus szakorvos felkérésére </a:t>
            </a:r>
            <a:r>
              <a:rPr lang="hu-HU" dirty="0" smtClean="0"/>
              <a:t>előadásában</a:t>
            </a:r>
            <a:r>
              <a:rPr lang="hu-HU" b="1" dirty="0" smtClean="0"/>
              <a:t> </a:t>
            </a:r>
            <a:r>
              <a:rPr lang="hu-HU" dirty="0" smtClean="0"/>
              <a:t>a jó anamnézis fontosságára és a lábujjhegyezés  kivizsgálásának módjára hívta fel a figyelmet.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1900" b="1" dirty="0" smtClean="0">
                <a:solidFill>
                  <a:schemeClr val="tx1"/>
                </a:solidFill>
              </a:rPr>
              <a:t>ortopéd sebész </a:t>
            </a:r>
            <a:r>
              <a:rPr lang="hu-HU" sz="2000" b="1" dirty="0">
                <a:solidFill>
                  <a:schemeClr val="tx1"/>
                </a:solidFill>
              </a:rPr>
              <a:t>szakorvos felkérésre </a:t>
            </a:r>
            <a:r>
              <a:rPr lang="hu-HU" sz="1900" dirty="0" smtClean="0"/>
              <a:t>a felső végtag habilitációjáról és rehabilitációjától tartott előadást.</a:t>
            </a:r>
          </a:p>
          <a:p>
            <a:pPr>
              <a:buFont typeface="Wingdings" panose="05000000000000000000" pitchFamily="2" charset="2"/>
              <a:buChar char="§"/>
            </a:pPr>
            <a:endParaRPr lang="hu-HU" sz="1900" dirty="0"/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72523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456170" y="1064446"/>
            <a:ext cx="8795658" cy="4953725"/>
          </a:xfrm>
        </p:spPr>
        <p:txBody>
          <a:bodyPr>
            <a:normAutofit/>
          </a:bodyPr>
          <a:lstStyle/>
          <a:p>
            <a:r>
              <a:rPr lang="hu-HU" sz="2400" b="1" dirty="0" smtClean="0"/>
              <a:t>A munkaközösség szakmai területén bevezetett jogszabályi változások </a:t>
            </a:r>
            <a:endParaRPr lang="hu-HU" sz="2400" b="1" dirty="0"/>
          </a:p>
          <a:p>
            <a:pPr marL="0" indent="0">
              <a:buNone/>
            </a:pPr>
            <a:r>
              <a:rPr lang="hu-HU" sz="2400" b="1" dirty="0" smtClean="0"/>
              <a:t>2018. június 5-ig, amennyiben vannak:</a:t>
            </a:r>
          </a:p>
          <a:p>
            <a:pPr marL="0" indent="0">
              <a:buNone/>
            </a:pPr>
            <a:endParaRPr lang="hu-HU" sz="2400" b="1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/>
              <a:t>A konduktív nevelés területén nem voltak.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9813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72194" y="836023"/>
            <a:ext cx="9579429" cy="46616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sz="2400" b="1" dirty="0" smtClean="0"/>
              <a:t>A munkaközösség legfontosabb kérdései: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sz="2300" dirty="0" smtClean="0"/>
              <a:t>Hogyan </a:t>
            </a:r>
            <a:r>
              <a:rPr lang="hu-HU" sz="2300" dirty="0"/>
              <a:t>lehetne elérni, hogy a gyermekorvosok és a védőnők küldjék hozzánk a koraszülött, ill. megkésett mozgás</a:t>
            </a:r>
            <a:r>
              <a:rPr lang="hu-HU" sz="2300" dirty="0" smtClean="0"/>
              <a:t>, - és </a:t>
            </a:r>
            <a:r>
              <a:rPr lang="hu-HU" sz="2300" dirty="0"/>
              <a:t>beszédfejlődésű </a:t>
            </a:r>
            <a:r>
              <a:rPr lang="hu-HU" sz="2300" dirty="0" smtClean="0"/>
              <a:t>gyerekeket, s ezeket szükség szerint elláthassuk tanácsadás formájában?</a:t>
            </a:r>
          </a:p>
          <a:p>
            <a:pPr marL="0" indent="0">
              <a:buNone/>
            </a:pPr>
            <a:endParaRPr lang="hu-HU" sz="2300" dirty="0"/>
          </a:p>
          <a:p>
            <a:pPr marL="0" indent="0">
              <a:buNone/>
            </a:pPr>
            <a:endParaRPr lang="hu-HU" sz="23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hu-HU" sz="2300" dirty="0" smtClean="0"/>
              <a:t>Szakmai konzultációt tartottunk június 4-én a fent említett szakemberekkel a Ceglédi tagintézményben /Cegléd város/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300" dirty="0"/>
              <a:t>erre sikerült választ kapni a május 28-án tartott értekezleten a 0-36 hó közötti gyerekek </a:t>
            </a:r>
            <a:r>
              <a:rPr lang="hu-HU" sz="2300" dirty="0" smtClean="0"/>
              <a:t>esetében</a:t>
            </a:r>
            <a:endParaRPr lang="hu-HU" sz="2400" dirty="0" smtClean="0"/>
          </a:p>
          <a:p>
            <a:pPr marL="0" indent="0">
              <a:buNone/>
            </a:pPr>
            <a:endParaRPr lang="hu-HU" sz="2400" dirty="0" smtClean="0"/>
          </a:p>
        </p:txBody>
      </p:sp>
    </p:spTree>
    <p:extLst>
      <p:ext uri="{BB962C8B-B14F-4D97-AF65-F5344CB8AC3E}">
        <p14:creationId xmlns:p14="http://schemas.microsoft.com/office/powerpoint/2010/main" val="261009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684619" y="1142601"/>
            <a:ext cx="9683932" cy="470521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hu-HU" sz="2400" b="1" dirty="0" smtClean="0"/>
          </a:p>
          <a:p>
            <a:pPr marL="0" indent="0">
              <a:buNone/>
            </a:pPr>
            <a:r>
              <a:rPr lang="hu-HU" sz="3400" b="1" dirty="0" smtClean="0"/>
              <a:t>A munkaközösség legfontosabb nehézségei:</a:t>
            </a:r>
          </a:p>
          <a:p>
            <a:pPr marL="0" indent="0">
              <a:buNone/>
            </a:pPr>
            <a:endParaRPr lang="hu-HU" sz="2600" dirty="0"/>
          </a:p>
          <a:p>
            <a:pPr algn="just"/>
            <a:r>
              <a:rPr lang="hu-HU" sz="3400" dirty="0" smtClean="0"/>
              <a:t> </a:t>
            </a:r>
            <a:r>
              <a:rPr lang="hu-HU" sz="3400" dirty="0"/>
              <a:t>tárgyi feltételek hiánya</a:t>
            </a:r>
          </a:p>
          <a:p>
            <a:pPr algn="just"/>
            <a:r>
              <a:rPr lang="hu-HU" sz="3400" dirty="0"/>
              <a:t> </a:t>
            </a:r>
            <a:r>
              <a:rPr lang="hu-HU" sz="3400" dirty="0" smtClean="0"/>
              <a:t>nem </a:t>
            </a:r>
            <a:r>
              <a:rPr lang="hu-HU" sz="3400" dirty="0"/>
              <a:t>megfelelő méretű fejlesztő szoba</a:t>
            </a:r>
          </a:p>
          <a:p>
            <a:r>
              <a:rPr lang="hu-HU" sz="3400" dirty="0"/>
              <a:t> </a:t>
            </a:r>
            <a:r>
              <a:rPr lang="hu-HU" sz="3400" dirty="0" smtClean="0"/>
              <a:t>az ellátott gyermekek </a:t>
            </a:r>
            <a:r>
              <a:rPr lang="hu-HU" sz="3400" dirty="0"/>
              <a:t>speciális higiéniás feltételeinek </a:t>
            </a:r>
            <a:r>
              <a:rPr lang="hu-HU" sz="3400" dirty="0" smtClean="0"/>
              <a:t>nem</a:t>
            </a:r>
          </a:p>
          <a:p>
            <a:pPr marL="0" indent="0">
              <a:buNone/>
            </a:pPr>
            <a:r>
              <a:rPr lang="hu-HU" sz="3400" dirty="0" smtClean="0"/>
              <a:t>      minden tagintézményben  biztosítottak teljes körűen  </a:t>
            </a:r>
          </a:p>
          <a:p>
            <a:r>
              <a:rPr lang="hu-HU" sz="3400" dirty="0" smtClean="0"/>
              <a:t> akadálymentesítés </a:t>
            </a:r>
          </a:p>
          <a:p>
            <a:pPr marL="0" indent="0">
              <a:buNone/>
            </a:pPr>
            <a:r>
              <a:rPr lang="hu-HU" sz="3400" dirty="0" smtClean="0"/>
              <a:t> </a:t>
            </a:r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8194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939022" y="2491377"/>
            <a:ext cx="8596668" cy="1320800"/>
          </a:xfrm>
        </p:spPr>
        <p:txBody>
          <a:bodyPr/>
          <a:lstStyle/>
          <a:p>
            <a:r>
              <a:rPr lang="hu-HU" b="1" dirty="0" smtClean="0">
                <a:solidFill>
                  <a:schemeClr val="tx1"/>
                </a:solidFill>
              </a:rPr>
              <a:t>Köszönöm a figyelmet!</a:t>
            </a:r>
            <a:endParaRPr lang="hu-H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682226"/>
      </p:ext>
    </p:extLst>
  </p:cSld>
  <p:clrMapOvr>
    <a:masterClrMapping/>
  </p:clrMapOvr>
</p:sld>
</file>

<file path=ppt/theme/theme1.xml><?xml version="1.0" encoding="utf-8"?>
<a:theme xmlns:a="http://schemas.openxmlformats.org/drawingml/2006/main" name="Szálak">
  <a:themeElements>
    <a:clrScheme name="Szálak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zál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zál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201</TotalTime>
  <Words>287</Words>
  <Application>Microsoft Office PowerPoint</Application>
  <PresentationFormat>Szélesvásznú</PresentationFormat>
  <Paragraphs>46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Wingdings</vt:lpstr>
      <vt:lpstr>Wingdings 3</vt:lpstr>
      <vt:lpstr>Szálak</vt:lpstr>
      <vt:lpstr>Összevont munkaközösség vezetői és igazgatótanácsi értekezlet</vt:lpstr>
      <vt:lpstr>PowerPoint-bemutató</vt:lpstr>
      <vt:lpstr>PowerPoint-bemutató</vt:lpstr>
      <vt:lpstr>PowerPoint-bemutató</vt:lpstr>
      <vt:lpstr>PowerPoint-bemutató</vt:lpstr>
      <vt:lpstr>PowerPoint-bemutató</vt:lpstr>
      <vt:lpstr>Köszönöm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Windows-felhasználó</cp:lastModifiedBy>
  <cp:revision>89</cp:revision>
  <dcterms:created xsi:type="dcterms:W3CDTF">2017-01-05T09:06:31Z</dcterms:created>
  <dcterms:modified xsi:type="dcterms:W3CDTF">2018-06-20T08:23:57Z</dcterms:modified>
</cp:coreProperties>
</file>