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dit Bene" userId="0d86882ea0d585f5" providerId="LiveId" clId="{6B5DC704-4977-4550-80EA-E896CCFCD61A}"/>
    <pc:docChg chg="custSel modSld">
      <pc:chgData name="Judit Bene" userId="0d86882ea0d585f5" providerId="LiveId" clId="{6B5DC704-4977-4550-80EA-E896CCFCD61A}" dt="2022-01-16T11:16:36.105" v="948" actId="20577"/>
      <pc:docMkLst>
        <pc:docMk/>
      </pc:docMkLst>
      <pc:sldChg chg="modSp mod">
        <pc:chgData name="Judit Bene" userId="0d86882ea0d585f5" providerId="LiveId" clId="{6B5DC704-4977-4550-80EA-E896CCFCD61A}" dt="2022-01-16T10:25:00.835" v="101" actId="20577"/>
        <pc:sldMkLst>
          <pc:docMk/>
          <pc:sldMk cId="103818867" sldId="256"/>
        </pc:sldMkLst>
        <pc:spChg chg="mod">
          <ac:chgData name="Judit Bene" userId="0d86882ea0d585f5" providerId="LiveId" clId="{6B5DC704-4977-4550-80EA-E896CCFCD61A}" dt="2022-01-16T10:23:54.421" v="20" actId="20577"/>
          <ac:spMkLst>
            <pc:docMk/>
            <pc:sldMk cId="103818867" sldId="256"/>
            <ac:spMk id="4" creationId="{00000000-0000-0000-0000-000000000000}"/>
          </ac:spMkLst>
        </pc:spChg>
        <pc:spChg chg="mod">
          <ac:chgData name="Judit Bene" userId="0d86882ea0d585f5" providerId="LiveId" clId="{6B5DC704-4977-4550-80EA-E896CCFCD61A}" dt="2022-01-16T10:25:00.835" v="101" actId="20577"/>
          <ac:spMkLst>
            <pc:docMk/>
            <pc:sldMk cId="103818867" sldId="256"/>
            <ac:spMk id="7" creationId="{00000000-0000-0000-0000-000000000000}"/>
          </ac:spMkLst>
        </pc:spChg>
      </pc:sldChg>
      <pc:sldChg chg="modSp mod">
        <pc:chgData name="Judit Bene" userId="0d86882ea0d585f5" providerId="LiveId" clId="{6B5DC704-4977-4550-80EA-E896CCFCD61A}" dt="2022-01-16T11:16:36.105" v="948" actId="20577"/>
        <pc:sldMkLst>
          <pc:docMk/>
          <pc:sldMk cId="3649722026" sldId="267"/>
        </pc:sldMkLst>
        <pc:spChg chg="mod">
          <ac:chgData name="Judit Bene" userId="0d86882ea0d585f5" providerId="LiveId" clId="{6B5DC704-4977-4550-80EA-E896CCFCD61A}" dt="2022-01-16T10:47:14.022" v="207" actId="2711"/>
          <ac:spMkLst>
            <pc:docMk/>
            <pc:sldMk cId="3649722026" sldId="267"/>
            <ac:spMk id="3" creationId="{00000000-0000-0000-0000-000000000000}"/>
          </ac:spMkLst>
        </pc:spChg>
        <pc:spChg chg="mod">
          <ac:chgData name="Judit Bene" userId="0d86882ea0d585f5" providerId="LiveId" clId="{6B5DC704-4977-4550-80EA-E896CCFCD61A}" dt="2022-01-16T11:16:36.105" v="948" actId="20577"/>
          <ac:spMkLst>
            <pc:docMk/>
            <pc:sldMk cId="3649722026" sldId="267"/>
            <ac:spMk id="4" creationId="{00000000-0000-0000-0000-000000000000}"/>
          </ac:spMkLst>
        </pc:spChg>
      </pc:sldChg>
      <pc:sldChg chg="modSp mod">
        <pc:chgData name="Judit Bene" userId="0d86882ea0d585f5" providerId="LiveId" clId="{6B5DC704-4977-4550-80EA-E896CCFCD61A}" dt="2022-01-16T11:11:08.947" v="877" actId="20577"/>
        <pc:sldMkLst>
          <pc:docMk/>
          <pc:sldMk cId="1940896215" sldId="268"/>
        </pc:sldMkLst>
        <pc:spChg chg="mod">
          <ac:chgData name="Judit Bene" userId="0d86882ea0d585f5" providerId="LiveId" clId="{6B5DC704-4977-4550-80EA-E896CCFCD61A}" dt="2022-01-16T11:11:08.947" v="877" actId="20577"/>
          <ac:spMkLst>
            <pc:docMk/>
            <pc:sldMk cId="1940896215" sldId="268"/>
            <ac:spMk id="3" creationId="{00000000-0000-0000-0000-000000000000}"/>
          </ac:spMkLst>
        </pc:spChg>
      </pc:sldChg>
      <pc:sldChg chg="modSp mod">
        <pc:chgData name="Judit Bene" userId="0d86882ea0d585f5" providerId="LiveId" clId="{6B5DC704-4977-4550-80EA-E896CCFCD61A}" dt="2022-01-16T10:59:33.375" v="475" actId="20577"/>
        <pc:sldMkLst>
          <pc:docMk/>
          <pc:sldMk cId="1344953020" sldId="269"/>
        </pc:sldMkLst>
        <pc:spChg chg="mod">
          <ac:chgData name="Judit Bene" userId="0d86882ea0d585f5" providerId="LiveId" clId="{6B5DC704-4977-4550-80EA-E896CCFCD61A}" dt="2022-01-16T10:59:33.375" v="475" actId="20577"/>
          <ac:spMkLst>
            <pc:docMk/>
            <pc:sldMk cId="1344953020" sldId="269"/>
            <ac:spMk id="3" creationId="{00000000-0000-0000-0000-000000000000}"/>
          </ac:spMkLst>
        </pc:spChg>
      </pc:sldChg>
      <pc:sldChg chg="modSp mod">
        <pc:chgData name="Judit Bene" userId="0d86882ea0d585f5" providerId="LiveId" clId="{6B5DC704-4977-4550-80EA-E896CCFCD61A}" dt="2022-01-16T11:04:56.156" v="571" actId="1076"/>
        <pc:sldMkLst>
          <pc:docMk/>
          <pc:sldMk cId="913643212" sldId="270"/>
        </pc:sldMkLst>
        <pc:spChg chg="mod">
          <ac:chgData name="Judit Bene" userId="0d86882ea0d585f5" providerId="LiveId" clId="{6B5DC704-4977-4550-80EA-E896CCFCD61A}" dt="2022-01-16T11:04:56.156" v="571" actId="1076"/>
          <ac:spMkLst>
            <pc:docMk/>
            <pc:sldMk cId="913643212" sldId="270"/>
            <ac:spMk id="3" creationId="{00000000-0000-0000-0000-000000000000}"/>
          </ac:spMkLst>
        </pc:spChg>
      </pc:sldChg>
      <pc:sldChg chg="modSp mod">
        <pc:chgData name="Judit Bene" userId="0d86882ea0d585f5" providerId="LiveId" clId="{6B5DC704-4977-4550-80EA-E896CCFCD61A}" dt="2022-01-16T11:14:01.229" v="947" actId="313"/>
        <pc:sldMkLst>
          <pc:docMk/>
          <pc:sldMk cId="1826369133" sldId="271"/>
        </pc:sldMkLst>
        <pc:spChg chg="mod">
          <ac:chgData name="Judit Bene" userId="0d86882ea0d585f5" providerId="LiveId" clId="{6B5DC704-4977-4550-80EA-E896CCFCD61A}" dt="2022-01-16T11:14:01.229" v="947" actId="313"/>
          <ac:spMkLst>
            <pc:docMk/>
            <pc:sldMk cId="1826369133" sldId="271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04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59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99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10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7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70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07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74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774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9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5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5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003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7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2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35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84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62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07794" y="2717321"/>
            <a:ext cx="8144134" cy="1337700"/>
          </a:xfrm>
        </p:spPr>
        <p:txBody>
          <a:bodyPr>
            <a:noAutofit/>
          </a:bodyPr>
          <a:lstStyle/>
          <a:p>
            <a:pPr algn="ctr"/>
            <a:r>
              <a:rPr lang="hu-HU" sz="4000" dirty="0"/>
              <a:t>2021/2022 tanév I. félévre szóló munkatervi beszámoló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6404689" y="156855"/>
            <a:ext cx="55860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/>
              <a:t>L</a:t>
            </a:r>
            <a:r>
              <a:rPr lang="hu-HU" sz="2800" b="1" dirty="0"/>
              <a:t>ogopédiai Ellátás munkaközösség  </a:t>
            </a:r>
            <a:endParaRPr lang="hu-HU" sz="2800" dirty="0"/>
          </a:p>
        </p:txBody>
      </p:sp>
      <p:sp>
        <p:nvSpPr>
          <p:cNvPr id="7" name="Alcím 2"/>
          <p:cNvSpPr>
            <a:spLocks noGrp="1"/>
          </p:cNvSpPr>
          <p:nvPr>
            <p:ph type="subTitle" idx="1"/>
          </p:nvPr>
        </p:nvSpPr>
        <p:spPr>
          <a:xfrm>
            <a:off x="3286664" y="4532062"/>
            <a:ext cx="5718947" cy="1792253"/>
          </a:xfrm>
        </p:spPr>
        <p:txBody>
          <a:bodyPr>
            <a:normAutofit fontScale="92500" lnSpcReduction="10000"/>
          </a:bodyPr>
          <a:lstStyle/>
          <a:p>
            <a:r>
              <a:rPr lang="hu-HU" sz="2200" dirty="0"/>
              <a:t>Cegléd, 2022. január 20.</a:t>
            </a:r>
          </a:p>
          <a:p>
            <a:r>
              <a:rPr lang="hu-HU" sz="2200" dirty="0"/>
              <a:t>2700 Cegléd, Malom tér 3.</a:t>
            </a:r>
          </a:p>
          <a:p>
            <a:r>
              <a:rPr lang="hu-HU" sz="2200" dirty="0"/>
              <a:t>Munkaközösség vezető: Bene Judit</a:t>
            </a:r>
          </a:p>
          <a:p>
            <a:r>
              <a:rPr lang="hu-HU" sz="2200" dirty="0"/>
              <a:t>E-mail cím: pmpsz.logopedia.munkakozosseg@gmail.com</a:t>
            </a:r>
          </a:p>
          <a:p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53228"/>
            <a:ext cx="9981928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által kitűzött célok és elért eredmények a 2021/2022 első félévére vonatkozóan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3517" y="2336872"/>
            <a:ext cx="5275161" cy="4279587"/>
          </a:xfrm>
        </p:spPr>
        <p:txBody>
          <a:bodyPr/>
          <a:lstStyle/>
          <a:p>
            <a:pPr marL="0" indent="0" algn="ctr">
              <a:buNone/>
            </a:pPr>
            <a:r>
              <a:rPr lang="hu-HU" dirty="0"/>
              <a:t>Célok</a:t>
            </a:r>
          </a:p>
          <a:p>
            <a:r>
              <a:rPr lang="hu-HU" dirty="0">
                <a:effectLst/>
                <a:ea typeface="Times New Roman" panose="02020603050405020304" pitchFamily="18" charset="0"/>
              </a:rPr>
              <a:t>Eljárásrendek, dokumentumok frissítése, aktualizálása</a:t>
            </a:r>
            <a:endParaRPr lang="hu-HU" dirty="0"/>
          </a:p>
          <a:p>
            <a:r>
              <a:rPr lang="hu-HU" dirty="0">
                <a:effectLst/>
                <a:ea typeface="Times New Roman" panose="02020603050405020304" pitchFamily="18" charset="0"/>
              </a:rPr>
              <a:t>Előadás: Melegné Steiner Ildikó</a:t>
            </a:r>
            <a:endParaRPr lang="hu-HU" dirty="0"/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594122" y="2336872"/>
            <a:ext cx="6327583" cy="4391731"/>
          </a:xfrm>
        </p:spPr>
        <p:txBody>
          <a:bodyPr/>
          <a:lstStyle/>
          <a:p>
            <a:pPr marL="0" indent="0" algn="ctr">
              <a:buNone/>
            </a:pPr>
            <a:r>
              <a:rPr lang="hu-HU" dirty="0"/>
              <a:t>Eredmények</a:t>
            </a:r>
          </a:p>
          <a:p>
            <a:r>
              <a:rPr lang="hu-HU" dirty="0"/>
              <a:t>Munkaanyag elkészült, megvitatásra vár</a:t>
            </a:r>
            <a:br>
              <a:rPr lang="hu-HU" dirty="0"/>
            </a:br>
            <a:endParaRPr lang="hu-HU" dirty="0"/>
          </a:p>
          <a:p>
            <a:r>
              <a:rPr lang="hu-HU" dirty="0"/>
              <a:t>Értékes előadást hallottunk </a:t>
            </a:r>
          </a:p>
          <a:p>
            <a:pPr marL="0" indent="0">
              <a:buNone/>
            </a:pPr>
            <a:r>
              <a:rPr lang="hu-HU" dirty="0"/>
              <a:t>„Kisgyermekkori (2-4 év közötti)</a:t>
            </a:r>
          </a:p>
          <a:p>
            <a:pPr marL="0" indent="0">
              <a:buNone/>
            </a:pPr>
            <a:r>
              <a:rPr lang="hu-HU" dirty="0"/>
              <a:t>logopédiai prevenció nyelvi késés esetén”</a:t>
            </a:r>
          </a:p>
        </p:txBody>
      </p:sp>
    </p:spTree>
    <p:extLst>
      <p:ext uri="{BB962C8B-B14F-4D97-AF65-F5344CB8AC3E}">
        <p14:creationId xmlns:p14="http://schemas.microsoft.com/office/powerpoint/2010/main" val="3649722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813613"/>
            <a:ext cx="10722634" cy="1080938"/>
          </a:xfrm>
        </p:spPr>
        <p:txBody>
          <a:bodyPr>
            <a:normAutofit/>
          </a:bodyPr>
          <a:lstStyle/>
          <a:p>
            <a:r>
              <a:rPr lang="hu-HU" sz="3100" dirty="0"/>
              <a:t>A munkaközösség szakmai területén bevezetett jogszabályi</a:t>
            </a:r>
            <a:br>
              <a:rPr lang="hu-HU" sz="3100" dirty="0"/>
            </a:br>
            <a:r>
              <a:rPr lang="hu-HU" sz="3100" dirty="0"/>
              <a:t>változások 2022. Január 15-ig,amennyiben vannak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Munkaközösségünk </a:t>
            </a:r>
            <a:r>
              <a:rPr lang="hu-HU" dirty="0" smtClean="0"/>
              <a:t>szakmai </a:t>
            </a:r>
            <a:r>
              <a:rPr lang="hu-HU" dirty="0"/>
              <a:t>területét érintő jogszabályi változás nem történt. </a:t>
            </a:r>
            <a:endParaRPr lang="hu-HU" dirty="0" smtClean="0"/>
          </a:p>
          <a:p>
            <a:r>
              <a:rPr lang="hu-HU" dirty="0" smtClean="0"/>
              <a:t>Közvetve </a:t>
            </a:r>
            <a:r>
              <a:rPr lang="hu-HU" dirty="0"/>
              <a:t>érint bennünket az OH-</a:t>
            </a:r>
            <a:r>
              <a:rPr lang="hu-HU" dirty="0" err="1"/>
              <a:t>nak</a:t>
            </a:r>
            <a:r>
              <a:rPr lang="hu-HU" dirty="0"/>
              <a:t> benyújtott </a:t>
            </a:r>
            <a:r>
              <a:rPr lang="hu-HU" dirty="0" smtClean="0"/>
              <a:t>tankötelezettség </a:t>
            </a:r>
            <a:r>
              <a:rPr lang="hu-HU" dirty="0"/>
              <a:t>alóli felmentési kérelem időpontjainak változtatása</a:t>
            </a:r>
          </a:p>
          <a:p>
            <a:r>
              <a:rPr lang="hu-HU" dirty="0">
                <a:solidFill>
                  <a:srgbClr val="FFFF00"/>
                </a:solidFill>
              </a:rPr>
              <a:t>A Covid-oltással kapcsolatos </a:t>
            </a:r>
            <a:r>
              <a:rPr lang="hu-HU" dirty="0" smtClean="0">
                <a:solidFill>
                  <a:srgbClr val="FFFF00"/>
                </a:solidFill>
              </a:rPr>
              <a:t>rendelkezések</a:t>
            </a:r>
            <a:endParaRPr lang="hu-H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896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001" y="770481"/>
            <a:ext cx="10248181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legfontosabb célkitűzései a 2021/2022 második félévére a munkatervben megjelöltek alapján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>
                <a:effectLst/>
                <a:ea typeface="Times New Roman" panose="02020603050405020304" pitchFamily="18" charset="0"/>
              </a:rPr>
              <a:t>Tapasztalatcsere, beszélgetés az idegen nyelvű gyermekek ellátása témában - online (2022.02.10.)</a:t>
            </a:r>
          </a:p>
          <a:p>
            <a:r>
              <a:rPr lang="hu-HU" dirty="0">
                <a:effectLst/>
                <a:ea typeface="Times New Roman" panose="02020603050405020304" pitchFamily="18" charset="0"/>
              </a:rPr>
              <a:t>„Jógyakorlatok” megosztása; szakmai nehézségek megbeszélése; logopédián használt dokumentumokfrissítésének megvitatása, elfogadása </a:t>
            </a:r>
            <a:r>
              <a:rPr lang="hu-HU">
                <a:effectLst/>
                <a:ea typeface="Times New Roman" panose="02020603050405020304" pitchFamily="18" charset="0"/>
              </a:rPr>
              <a:t>– </a:t>
            </a:r>
            <a:r>
              <a:rPr lang="hu-HU" smtClean="0">
                <a:effectLst/>
                <a:ea typeface="Times New Roman" panose="02020603050405020304" pitchFamily="18" charset="0"/>
              </a:rPr>
              <a:t>személyes </a:t>
            </a:r>
            <a:r>
              <a:rPr lang="hu-HU" dirty="0">
                <a:effectLst/>
                <a:ea typeface="Times New Roman" panose="02020603050405020304" pitchFamily="18" charset="0"/>
              </a:rPr>
              <a:t>találkozás (2022.04.07.)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44953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229" y="779108"/>
            <a:ext cx="9613861" cy="1080938"/>
          </a:xfrm>
        </p:spPr>
        <p:txBody>
          <a:bodyPr>
            <a:normAutofit/>
          </a:bodyPr>
          <a:lstStyle/>
          <a:p>
            <a:r>
              <a:rPr lang="hu-HU" dirty="0"/>
              <a:t>A munkaközösség legfontosabb szakmai kérdésfelvetései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38118" y="2210264"/>
            <a:ext cx="9613861" cy="3599316"/>
          </a:xfrm>
        </p:spPr>
        <p:txBody>
          <a:bodyPr>
            <a:normAutofit/>
          </a:bodyPr>
          <a:lstStyle/>
          <a:p>
            <a:r>
              <a:rPr lang="hu-HU" dirty="0">
                <a:effectLst/>
                <a:ea typeface="Times New Roman" panose="02020603050405020304" pitchFamily="18" charset="0"/>
              </a:rPr>
              <a:t>A logopédiai terápiát nem igénylő szülőkkel kommunikáció fontossága, melynek legyen írásbeli nyoma is! </a:t>
            </a:r>
            <a:r>
              <a:rPr lang="hu-HU" dirty="0" smtClean="0">
                <a:effectLst/>
                <a:ea typeface="Times New Roman" panose="02020603050405020304" pitchFamily="18" charset="0"/>
              </a:rPr>
              <a:t>A </a:t>
            </a:r>
            <a:r>
              <a:rPr lang="hu-HU" dirty="0">
                <a:effectLst/>
                <a:ea typeface="Times New Roman" panose="02020603050405020304" pitchFamily="18" charset="0"/>
              </a:rPr>
              <a:t>szülő egyetért a vizsgálati véleményben leírtakkal, de magánúton kívánja gyermekének a logopédiai ellátást biztosítani. </a:t>
            </a:r>
          </a:p>
          <a:p>
            <a:pPr marL="0" indent="0">
              <a:buNone/>
            </a:pPr>
            <a:r>
              <a:rPr lang="hu-HU" dirty="0">
                <a:ea typeface="Times New Roman" panose="02020603050405020304" pitchFamily="18" charset="0"/>
              </a:rPr>
              <a:t>  </a:t>
            </a:r>
            <a:r>
              <a:rPr lang="hu-HU" dirty="0">
                <a:effectLst/>
                <a:ea typeface="Times New Roman" panose="02020603050405020304" pitchFamily="18" charset="0"/>
              </a:rPr>
              <a:t>Minimum ellátás – szűrés, előjegyzés. </a:t>
            </a:r>
          </a:p>
          <a:p>
            <a:pPr marL="0" indent="0">
              <a:buNone/>
            </a:pPr>
            <a:r>
              <a:rPr lang="hu-HU" dirty="0">
                <a:ea typeface="Times New Roman" panose="02020603050405020304" pitchFamily="18" charset="0"/>
              </a:rPr>
              <a:t>  </a:t>
            </a:r>
            <a:r>
              <a:rPr lang="hu-HU" dirty="0">
                <a:effectLst/>
                <a:ea typeface="Times New Roman" panose="02020603050405020304" pitchFamily="18" charset="0"/>
              </a:rPr>
              <a:t>Akár visszakerülhetne a gyermek előjegyzésbe. Eseti kontrollal </a:t>
            </a:r>
            <a:r>
              <a:rPr lang="hu-HU" dirty="0" smtClean="0">
                <a:effectLst/>
                <a:ea typeface="Times New Roman" panose="02020603050405020304" pitchFamily="18" charset="0"/>
              </a:rPr>
              <a:t>  lehet </a:t>
            </a:r>
            <a:r>
              <a:rPr lang="hu-HU" dirty="0">
                <a:effectLst/>
                <a:ea typeface="Times New Roman" panose="02020603050405020304" pitchFamily="18" charset="0"/>
              </a:rPr>
              <a:t>figyelemmel kísérni a fejlődést.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3643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61854"/>
            <a:ext cx="9613861" cy="1080938"/>
          </a:xfrm>
        </p:spPr>
        <p:txBody>
          <a:bodyPr>
            <a:normAutofit/>
          </a:bodyPr>
          <a:lstStyle/>
          <a:p>
            <a:pPr marL="0" indent="0"/>
            <a:r>
              <a:rPr lang="hu-HU" sz="3200" dirty="0"/>
              <a:t>A munkaközösség nehézségei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Covid–oltással kapcsolatos szabály miatt néhány kolléga kiesett a munkából. Ez nyilván elsősorban nekik jelent nagy problémát, de másodsorban a tovább dolgozókat is sújtja, hiszen kevesebb emberrel kell megoldani az ellátást.</a:t>
            </a:r>
          </a:p>
        </p:txBody>
      </p:sp>
    </p:spTree>
    <p:extLst>
      <p:ext uri="{BB962C8B-B14F-4D97-AF65-F5344CB8AC3E}">
        <p14:creationId xmlns:p14="http://schemas.microsoft.com/office/powerpoint/2010/main" val="1826369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2030" y="3068608"/>
            <a:ext cx="5545426" cy="1320800"/>
          </a:xfrm>
        </p:spPr>
        <p:txBody>
          <a:bodyPr/>
          <a:lstStyle/>
          <a:p>
            <a:r>
              <a:rPr lang="hu-HU" dirty="0">
                <a:solidFill>
                  <a:schemeClr val="tx1"/>
                </a:solidFill>
              </a:rPr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223</TotalTime>
  <Words>245</Words>
  <Application>Microsoft Office PowerPoint</Application>
  <PresentationFormat>Szélesvásznú</PresentationFormat>
  <Paragraphs>29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Trebuchet MS</vt:lpstr>
      <vt:lpstr>Berlin</vt:lpstr>
      <vt:lpstr>2021/2022 tanév I. félévre szóló munkatervi beszámoló</vt:lpstr>
      <vt:lpstr>A munkaközösség által kitűzött célok és elért eredmények a 2021/2022 első félévére vonatkozóan</vt:lpstr>
      <vt:lpstr>A munkaközösség szakmai területén bevezetett jogszabályi változások 2022. Január 15-ig,amennyiben vannak</vt:lpstr>
      <vt:lpstr>A munkaközösség legfontosabb célkitűzései a 2021/2022 második félévére a munkatervben megjelöltek alapján</vt:lpstr>
      <vt:lpstr>A munkaközösség legfontosabb szakmai kérdésfelvetései</vt:lpstr>
      <vt:lpstr>A munkaközösség nehézségei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User</cp:lastModifiedBy>
  <cp:revision>39</cp:revision>
  <dcterms:created xsi:type="dcterms:W3CDTF">2017-01-05T09:06:31Z</dcterms:created>
  <dcterms:modified xsi:type="dcterms:W3CDTF">2022-01-26T08:44:18Z</dcterms:modified>
</cp:coreProperties>
</file>