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1" r:id="rId6"/>
    <p:sldId id="266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68EC8C24-C215-4085-BD72-529D514DBB8E}">
          <p14:sldIdLst>
            <p14:sldId id="256"/>
            <p14:sldId id="259"/>
            <p14:sldId id="265"/>
            <p14:sldId id="263"/>
            <p14:sldId id="261"/>
            <p14:sldId id="266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2019.06.11.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Budapest, 2019. június 13.</a:t>
            </a:r>
          </a:p>
          <a:p>
            <a:r>
              <a:rPr lang="hu-HU" sz="2400" dirty="0" smtClean="0"/>
              <a:t>1052 Budapest, Városház utca 7.</a:t>
            </a:r>
          </a:p>
          <a:p>
            <a:r>
              <a:rPr lang="hu-HU" sz="2400" dirty="0" smtClean="0"/>
              <a:t>Munkaközösség-vezető</a:t>
            </a:r>
            <a:r>
              <a:rPr lang="hu-HU" sz="2400" dirty="0" smtClean="0"/>
              <a:t>: Juhászné Darvas Gyöngyi</a:t>
            </a:r>
            <a:endParaRPr lang="hu-HU" sz="2400" dirty="0" smtClean="0"/>
          </a:p>
          <a:p>
            <a:r>
              <a:rPr lang="hu-HU" sz="2400" dirty="0" smtClean="0"/>
              <a:t>E-mail</a:t>
            </a:r>
            <a:r>
              <a:rPr lang="hu-HU" sz="2400" dirty="0" smtClean="0"/>
              <a:t>: </a:t>
            </a:r>
            <a:r>
              <a:rPr lang="hu-HU" sz="2400" dirty="0" err="1" smtClean="0"/>
              <a:t>pmpsz.szakertoi.munkakozosseg</a:t>
            </a:r>
            <a:r>
              <a:rPr lang="hu-HU" sz="2400" dirty="0" smtClean="0"/>
              <a:t>@</a:t>
            </a:r>
            <a:r>
              <a:rPr lang="hu-HU" sz="2400" dirty="0" err="1" smtClean="0"/>
              <a:t>gmail.com</a:t>
            </a:r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Szakértői bizottsági tevékenység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sz="4400" b="1" dirty="0" smtClean="0"/>
              <a:t>A munkaközösség legfontosabb célkitűzései a 2018/2019 tanévben:</a:t>
            </a:r>
          </a:p>
          <a:p>
            <a:pPr marL="0" indent="0">
              <a:buNone/>
            </a:pPr>
            <a:endParaRPr lang="hu-HU" sz="2400" b="1" dirty="0"/>
          </a:p>
          <a:p>
            <a:endParaRPr lang="hu-HU" sz="2400" b="1" dirty="0" smtClean="0"/>
          </a:p>
          <a:p>
            <a:r>
              <a:rPr lang="hu-HU" sz="3800" b="1" dirty="0" smtClean="0"/>
              <a:t>Magam </a:t>
            </a:r>
            <a:r>
              <a:rPr lang="hu-HU" sz="3800" b="1" dirty="0"/>
              <a:t>részére: megismerkedés a munkacsoport tagjaival, a feladattal, </a:t>
            </a:r>
            <a:endParaRPr lang="hu-HU" sz="3800" b="1" dirty="0" smtClean="0"/>
          </a:p>
          <a:p>
            <a:r>
              <a:rPr lang="hu-HU" sz="3800" b="1" dirty="0" smtClean="0"/>
              <a:t>A </a:t>
            </a:r>
            <a:r>
              <a:rPr lang="hu-HU" sz="3800" b="1" dirty="0"/>
              <a:t>munkacsoport tagjaival közösen: a munkamódszerünk közös kialakítása, </a:t>
            </a:r>
            <a:endParaRPr lang="hu-HU" sz="3800" b="1" dirty="0" smtClean="0"/>
          </a:p>
          <a:p>
            <a:pPr marL="0" indent="0">
              <a:buNone/>
            </a:pPr>
            <a:endParaRPr lang="hu-HU" sz="3800" b="1" dirty="0"/>
          </a:p>
          <a:p>
            <a:r>
              <a:rPr lang="hu-HU" sz="3800" b="1" dirty="0" smtClean="0"/>
              <a:t>A feldolgozott témák a csoport tagjainak </a:t>
            </a:r>
            <a:r>
              <a:rPr lang="hu-HU" sz="3800" b="1" dirty="0"/>
              <a:t>javaslatai alapján:</a:t>
            </a:r>
          </a:p>
          <a:p>
            <a:pPr marL="0" indent="0">
              <a:buNone/>
            </a:pPr>
            <a:r>
              <a:rPr lang="hu-HU" sz="3800" b="1" dirty="0"/>
              <a:t>	&gt;Aktuális törvényi változások, és hatásuk a munkánkra</a:t>
            </a:r>
          </a:p>
          <a:p>
            <a:pPr marL="0" indent="0">
              <a:buNone/>
            </a:pPr>
            <a:r>
              <a:rPr lang="hu-HU" sz="3800" b="1" dirty="0"/>
              <a:t>	&gt;Egyes vizsgálati </a:t>
            </a:r>
            <a:r>
              <a:rPr lang="hu-HU" sz="3800" b="1" dirty="0" smtClean="0"/>
              <a:t>eljárásokkal kapcsolatos tapasztalatok 	bővítése, 	mondatbank </a:t>
            </a:r>
            <a:r>
              <a:rPr lang="hu-HU" sz="3800" b="1" dirty="0"/>
              <a:t>létrehozása</a:t>
            </a:r>
          </a:p>
          <a:p>
            <a:pPr marL="0" indent="0">
              <a:buNone/>
            </a:pPr>
            <a:r>
              <a:rPr lang="hu-HU" sz="3800" b="1" dirty="0"/>
              <a:t>	&gt;Kapcsolat az oktatási/nevelési </a:t>
            </a:r>
            <a:r>
              <a:rPr lang="hu-HU" sz="3800" b="1" dirty="0" smtClean="0"/>
              <a:t>intézményekkel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 fontScale="92500" lnSpcReduction="20000"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2018/2019 tanévben:</a:t>
            </a:r>
          </a:p>
          <a:p>
            <a:endParaRPr lang="hu-HU" sz="2400" b="1" dirty="0" smtClean="0"/>
          </a:p>
          <a:p>
            <a:r>
              <a:rPr lang="hu-HU" sz="2400" dirty="0" smtClean="0"/>
              <a:t> </a:t>
            </a:r>
            <a:r>
              <a:rPr lang="hu-HU" sz="2400" dirty="0" smtClean="0"/>
              <a:t>A munkacsoport a tagok aktív közreműködésével, munkájával valósították meg a kitűzött témák feldolgozását. </a:t>
            </a:r>
          </a:p>
          <a:p>
            <a:pPr marL="0" indent="0">
              <a:buNone/>
            </a:pPr>
            <a:r>
              <a:rPr lang="hu-HU" sz="2400" dirty="0" smtClean="0"/>
              <a:t>	</a:t>
            </a:r>
            <a:r>
              <a:rPr lang="hu-HU" sz="2200" i="1" dirty="0" smtClean="0"/>
              <a:t>A</a:t>
            </a:r>
            <a:r>
              <a:rPr lang="hu-HU" sz="2200" i="1" dirty="0" smtClean="0"/>
              <a:t> munkacsoport tagjai hasznosnak érzékelik az itt folyó 	tevékenységet, 	szinte teljes létszámban részt vesznek a 	megbeszéléseken.</a:t>
            </a:r>
            <a:endParaRPr lang="hu-HU" sz="2200" i="1" dirty="0" smtClean="0"/>
          </a:p>
          <a:p>
            <a:r>
              <a:rPr lang="hu-HU" sz="2400" dirty="0" smtClean="0"/>
              <a:t>A 2018. szept. 1.-vel életbe lépett törvényi változásoknak (felmentések kivezetése) megfelelő szakmai tevékenység hátterében: aktuális kérdésekről konzultáció, minisztériumi állásfoglalás kérése, szakértői véleménybe idézendő törvényi hivatkozások egységes formátuma)</a:t>
            </a:r>
            <a:endParaRPr lang="hu-HU" sz="2400" dirty="0"/>
          </a:p>
          <a:p>
            <a:r>
              <a:rPr lang="hu-HU" sz="2400" dirty="0" smtClean="0"/>
              <a:t>A szakértői véleményekbe beilleszthető m</a:t>
            </a:r>
            <a:r>
              <a:rPr lang="hu-HU" sz="2400" dirty="0" smtClean="0"/>
              <a:t>ondatbank létrehozása </a:t>
            </a:r>
          </a:p>
          <a:p>
            <a:r>
              <a:rPr lang="hu-HU" sz="2400" dirty="0" smtClean="0"/>
              <a:t>Egyes gyermekcsoportok vizsgálati kérdéseinek tisztázása ( 3 év körüliek, felső tagozatosak és középiskolások </a:t>
            </a:r>
            <a:r>
              <a:rPr lang="hu-HU" sz="2400" dirty="0" err="1" smtClean="0"/>
              <a:t>gyp</a:t>
            </a:r>
            <a:r>
              <a:rPr lang="hu-HU" sz="2400" dirty="0" smtClean="0"/>
              <a:t> vizsgálata, „tehetséges </a:t>
            </a:r>
            <a:r>
              <a:rPr lang="hu-HU" sz="2400" dirty="0" err="1" smtClean="0"/>
              <a:t>BTMN-esek</a:t>
            </a:r>
            <a:r>
              <a:rPr lang="hu-HU" sz="2400" dirty="0" smtClean="0"/>
              <a:t>”)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 fontScale="85000" lnSpcReduction="20000"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2019. június 7-ig, </a:t>
            </a:r>
            <a:r>
              <a:rPr lang="hu-HU" sz="2400" dirty="0" smtClean="0"/>
              <a:t>(</a:t>
            </a:r>
            <a:r>
              <a:rPr lang="hu-HU" sz="2000" dirty="0" smtClean="0"/>
              <a:t>2018</a:t>
            </a:r>
            <a:r>
              <a:rPr lang="hu-HU" sz="2000" dirty="0"/>
              <a:t>. Augusztus </a:t>
            </a:r>
            <a:r>
              <a:rPr lang="hu-HU" sz="2000" dirty="0" smtClean="0"/>
              <a:t>31-ig)</a:t>
            </a:r>
            <a:r>
              <a:rPr lang="hu-HU" sz="2000" b="1" dirty="0" smtClean="0"/>
              <a:t>:</a:t>
            </a:r>
            <a:r>
              <a:rPr lang="hu-HU" sz="2000" dirty="0" smtClean="0"/>
              <a:t> 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100" b="1" dirty="0"/>
              <a:t> 2011. évi CXC. törvény közoktatási törvény</a:t>
            </a:r>
          </a:p>
          <a:p>
            <a:r>
              <a:rPr lang="hu-HU" sz="2100" b="1" dirty="0"/>
              <a:t>		56/A. § *   Kikerült a tantárgyi felmentés lehetősége a </a:t>
            </a:r>
            <a:r>
              <a:rPr lang="hu-HU" sz="2100" b="1" dirty="0" err="1"/>
              <a:t>BTMN-es</a:t>
            </a:r>
            <a:r>
              <a:rPr lang="hu-HU" sz="2100" b="1" dirty="0"/>
              <a:t> tanulók 	részére</a:t>
            </a:r>
          </a:p>
          <a:p>
            <a:r>
              <a:rPr lang="hu-HU" sz="2100" b="1" dirty="0"/>
              <a:t>		97. § (1)   * (1a) * Akinek 2018. aug. 31. előtt kapott mentesítést és 				folytatólagosan érvényes a szakértői véleménye, osztályozás alóli 		felmentése újra adható</a:t>
            </a:r>
          </a:p>
          <a:p>
            <a:endParaRPr lang="hu-HU" sz="2100" b="1" dirty="0"/>
          </a:p>
          <a:p>
            <a:r>
              <a:rPr lang="hu-HU" sz="2100" b="1" dirty="0" smtClean="0"/>
              <a:t>( GDPR )</a:t>
            </a:r>
            <a:endParaRPr lang="hu-HU" sz="2100" b="1" dirty="0"/>
          </a:p>
          <a:p>
            <a:r>
              <a:rPr lang="hu-HU" sz="2100" b="1" dirty="0" smtClean="0"/>
              <a:t>(</a:t>
            </a:r>
            <a:r>
              <a:rPr lang="hu-HU" sz="2100" b="1" dirty="0"/>
              <a:t>	Adattárolás szabályozásának </a:t>
            </a:r>
            <a:r>
              <a:rPr lang="hu-HU" sz="2100" b="1" dirty="0" smtClean="0"/>
              <a:t>változása )</a:t>
            </a:r>
            <a:endParaRPr lang="hu-HU" sz="2100" b="1" dirty="0"/>
          </a:p>
          <a:p>
            <a:endParaRPr lang="hu-HU" sz="2100" b="1" dirty="0"/>
          </a:p>
          <a:p>
            <a:r>
              <a:rPr lang="hu-HU" sz="2100" b="1" dirty="0"/>
              <a:t>Megújult INYR</a:t>
            </a:r>
          </a:p>
          <a:p>
            <a:endParaRPr lang="hu-HU" sz="2400" b="1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</a:t>
            </a:r>
            <a:r>
              <a:rPr lang="hu-HU" sz="2400" b="1" dirty="0" smtClean="0"/>
              <a:t>kérdései</a:t>
            </a:r>
            <a:r>
              <a:rPr lang="hu-HU" sz="2400" b="1" dirty="0" smtClean="0"/>
              <a:t>:</a:t>
            </a:r>
            <a:endParaRPr lang="hu-HU" sz="2400" b="1" dirty="0" smtClean="0"/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</a:t>
            </a:r>
            <a:r>
              <a:rPr lang="hu-HU" sz="2800" dirty="0" smtClean="0"/>
              <a:t>A vizsgálatok szervezési kérdései (ütemezés, eljárások optimalizálása)</a:t>
            </a:r>
            <a:endParaRPr lang="hu-HU" sz="2800" dirty="0" smtClean="0"/>
          </a:p>
          <a:p>
            <a:r>
              <a:rPr lang="hu-HU" sz="2800" dirty="0"/>
              <a:t> </a:t>
            </a:r>
            <a:r>
              <a:rPr lang="hu-HU" sz="2800" dirty="0" smtClean="0"/>
              <a:t>A tagintézmények tapasztalatainak megosztása egymás között</a:t>
            </a:r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nehézségei: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088556" y="2108286"/>
            <a:ext cx="4313864" cy="377762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751552" y="1661374"/>
            <a:ext cx="7700219" cy="47483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dirty="0"/>
              <a:t>Milyen módon tudunk leginkább segítséget nyújtani az ezen a szakterületen dolgozó kollégáink számára, felmerülő problémáikra választ találva?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Hogyan tudunk hozzájárulni leghatékonyabban az intézményünkben folyó szakértői tevékenység egységes és színvonalas szakmai munkájához</a:t>
            </a:r>
            <a:r>
              <a:rPr lang="hu-HU" dirty="0" smtClean="0"/>
              <a:t>?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r>
              <a:rPr lang="hu-HU" dirty="0"/>
              <a:t>A szélesebb ellátó rendszerben a helyünk (egyéb </a:t>
            </a:r>
            <a:r>
              <a:rPr lang="hu-HU" dirty="0" err="1"/>
              <a:t>vizsgálotkra</a:t>
            </a:r>
            <a:r>
              <a:rPr lang="hu-HU" dirty="0"/>
              <a:t> történő tovább küldés esete – pszichiátria, hallás vizsgálat, </a:t>
            </a:r>
            <a:r>
              <a:rPr lang="hu-HU" dirty="0" err="1"/>
              <a:t>stb</a:t>
            </a:r>
            <a:r>
              <a:rPr lang="hu-HU" dirty="0" smtClean="0"/>
              <a:t>)</a:t>
            </a:r>
            <a:endParaRPr lang="hu-HU" dirty="0"/>
          </a:p>
        </p:txBody>
      </p:sp>
      <p:grpSp>
        <p:nvGrpSpPr>
          <p:cNvPr id="5" name="Csoportba foglalás 4"/>
          <p:cNvGrpSpPr/>
          <p:nvPr/>
        </p:nvGrpSpPr>
        <p:grpSpPr>
          <a:xfrm rot="322008">
            <a:off x="176083" y="2047142"/>
            <a:ext cx="2874565" cy="3899909"/>
            <a:chOff x="2094053" y="1815926"/>
            <a:chExt cx="2874565" cy="3899909"/>
          </a:xfrm>
        </p:grpSpPr>
        <p:sp>
          <p:nvSpPr>
            <p:cNvPr id="6" name="Körbe nyíl 5"/>
            <p:cNvSpPr/>
            <p:nvPr/>
          </p:nvSpPr>
          <p:spPr>
            <a:xfrm>
              <a:off x="3216670" y="1815926"/>
              <a:ext cx="1751948" cy="1752215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Szabadkézi sokszög 6"/>
            <p:cNvSpPr/>
            <p:nvPr/>
          </p:nvSpPr>
          <p:spPr>
            <a:xfrm rot="21407531">
              <a:off x="3642551" y="2470936"/>
              <a:ext cx="973524" cy="418466"/>
            </a:xfrm>
            <a:custGeom>
              <a:avLst/>
              <a:gdLst>
                <a:gd name="connsiteX0" fmla="*/ 0 w 973524"/>
                <a:gd name="connsiteY0" fmla="*/ 0 h 418466"/>
                <a:gd name="connsiteX1" fmla="*/ 973524 w 973524"/>
                <a:gd name="connsiteY1" fmla="*/ 0 h 418466"/>
                <a:gd name="connsiteX2" fmla="*/ 973524 w 973524"/>
                <a:gd name="connsiteY2" fmla="*/ 418466 h 418466"/>
                <a:gd name="connsiteX3" fmla="*/ 0 w 973524"/>
                <a:gd name="connsiteY3" fmla="*/ 418466 h 418466"/>
                <a:gd name="connsiteX4" fmla="*/ 0 w 973524"/>
                <a:gd name="connsiteY4" fmla="*/ 0 h 418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24" h="418466">
                  <a:moveTo>
                    <a:pt x="0" y="0"/>
                  </a:moveTo>
                  <a:lnTo>
                    <a:pt x="973524" y="0"/>
                  </a:lnTo>
                  <a:lnTo>
                    <a:pt x="973524" y="418466"/>
                  </a:lnTo>
                  <a:lnTo>
                    <a:pt x="0" y="4184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4" rIns="6985" bIns="6984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Vezetőség</a:t>
              </a:r>
              <a:r>
                <a:rPr lang="hu-HU" sz="1400" kern="1200" dirty="0" smtClean="0">
                  <a:solidFill>
                    <a:schemeClr val="bg1"/>
                  </a:solidFill>
                </a:rPr>
                <a:t>ség</a:t>
              </a:r>
              <a:endParaRPr lang="hu-HU" sz="1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8" name="Alak 7"/>
            <p:cNvSpPr/>
            <p:nvPr/>
          </p:nvSpPr>
          <p:spPr>
            <a:xfrm>
              <a:off x="2794474" y="2629521"/>
              <a:ext cx="1751948" cy="1752215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Szabadkézi sokszög 8"/>
            <p:cNvSpPr/>
            <p:nvPr/>
          </p:nvSpPr>
          <p:spPr>
            <a:xfrm>
              <a:off x="3248075" y="3203549"/>
              <a:ext cx="1378945" cy="486645"/>
            </a:xfrm>
            <a:custGeom>
              <a:avLst/>
              <a:gdLst>
                <a:gd name="connsiteX0" fmla="*/ 0 w 973524"/>
                <a:gd name="connsiteY0" fmla="*/ 0 h 486645"/>
                <a:gd name="connsiteX1" fmla="*/ 973524 w 973524"/>
                <a:gd name="connsiteY1" fmla="*/ 0 h 486645"/>
                <a:gd name="connsiteX2" fmla="*/ 973524 w 973524"/>
                <a:gd name="connsiteY2" fmla="*/ 486645 h 486645"/>
                <a:gd name="connsiteX3" fmla="*/ 0 w 973524"/>
                <a:gd name="connsiteY3" fmla="*/ 486645 h 486645"/>
                <a:gd name="connsiteX4" fmla="*/ 0 w 973524"/>
                <a:gd name="connsiteY4" fmla="*/ 0 h 48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24" h="486645">
                  <a:moveTo>
                    <a:pt x="0" y="0"/>
                  </a:moveTo>
                  <a:lnTo>
                    <a:pt x="973524" y="0"/>
                  </a:lnTo>
                  <a:lnTo>
                    <a:pt x="973524" y="486645"/>
                  </a:lnTo>
                  <a:lnTo>
                    <a:pt x="0" y="4866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munkacsoport</a:t>
              </a:r>
              <a:endParaRPr lang="hu-HU" sz="1400" b="1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" name="Szalagív 9"/>
            <p:cNvSpPr/>
            <p:nvPr/>
          </p:nvSpPr>
          <p:spPr>
            <a:xfrm>
              <a:off x="2335293" y="4210037"/>
              <a:ext cx="1505195" cy="1505798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Szabadkézi sokszög 10"/>
            <p:cNvSpPr/>
            <p:nvPr/>
          </p:nvSpPr>
          <p:spPr>
            <a:xfrm>
              <a:off x="2094053" y="3744084"/>
              <a:ext cx="1321676" cy="486645"/>
            </a:xfrm>
            <a:custGeom>
              <a:avLst/>
              <a:gdLst>
                <a:gd name="connsiteX0" fmla="*/ 0 w 973524"/>
                <a:gd name="connsiteY0" fmla="*/ 0 h 486645"/>
                <a:gd name="connsiteX1" fmla="*/ 973524 w 973524"/>
                <a:gd name="connsiteY1" fmla="*/ 0 h 486645"/>
                <a:gd name="connsiteX2" fmla="*/ 973524 w 973524"/>
                <a:gd name="connsiteY2" fmla="*/ 486645 h 486645"/>
                <a:gd name="connsiteX3" fmla="*/ 0 w 973524"/>
                <a:gd name="connsiteY3" fmla="*/ 486645 h 486645"/>
                <a:gd name="connsiteX4" fmla="*/ 0 w 973524"/>
                <a:gd name="connsiteY4" fmla="*/ 0 h 48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24" h="486645">
                  <a:moveTo>
                    <a:pt x="0" y="0"/>
                  </a:moveTo>
                  <a:lnTo>
                    <a:pt x="973524" y="0"/>
                  </a:lnTo>
                  <a:lnTo>
                    <a:pt x="973524" y="486645"/>
                  </a:lnTo>
                  <a:lnTo>
                    <a:pt x="0" y="4866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2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tagintézményi delegáltak</a:t>
              </a:r>
              <a:endParaRPr lang="hu-HU" sz="1200" b="1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Körbe nyíl 11"/>
          <p:cNvSpPr/>
          <p:nvPr/>
        </p:nvSpPr>
        <p:spPr>
          <a:xfrm rot="3940297">
            <a:off x="716035" y="3622973"/>
            <a:ext cx="1751948" cy="1752215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Szövegdoboz 12"/>
          <p:cNvSpPr txBox="1"/>
          <p:nvPr/>
        </p:nvSpPr>
        <p:spPr>
          <a:xfrm>
            <a:off x="1592009" y="5486400"/>
            <a:ext cx="2516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Tagintézményekben folyó munka</a:t>
            </a:r>
            <a:r>
              <a:rPr lang="hu-HU" dirty="0" smtClean="0">
                <a:solidFill>
                  <a:schemeClr val="bg1"/>
                </a:solidFill>
              </a:rPr>
              <a:t>folyó </a:t>
            </a:r>
            <a:r>
              <a:rPr lang="hu-HU" dirty="0" smtClean="0">
                <a:solidFill>
                  <a:schemeClr val="bg1"/>
                </a:solidFill>
              </a:rPr>
              <a:t>szakmai munka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194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260</TotalTime>
  <Words>218</Words>
  <Application>Microsoft Office PowerPoint</Application>
  <PresentationFormat>Szélesvásznú</PresentationFormat>
  <Paragraphs>55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Szálak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A munkaközösség legfontosabb nehézségei: 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User2</cp:lastModifiedBy>
  <cp:revision>36</cp:revision>
  <dcterms:created xsi:type="dcterms:W3CDTF">2017-01-05T09:06:31Z</dcterms:created>
  <dcterms:modified xsi:type="dcterms:W3CDTF">2019-06-11T09:33:14Z</dcterms:modified>
</cp:coreProperties>
</file>