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7794" y="2717321"/>
            <a:ext cx="8144134" cy="1337700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/>
              <a:t>2021/2022 tanév I. félévre szóló munkatervi beszámoló</a:t>
            </a:r>
            <a:endParaRPr lang="hu-HU" sz="4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6404689" y="156855"/>
            <a:ext cx="55860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/>
              <a:t>Intézményi önértékelés </a:t>
            </a:r>
            <a:r>
              <a:rPr lang="hu-HU" sz="2800" dirty="0" smtClean="0">
                <a:solidFill>
                  <a:prstClr val="white"/>
                </a:solidFill>
              </a:rPr>
              <a:t>munkaközösség</a:t>
            </a:r>
            <a:endParaRPr lang="hu-HU" dirty="0"/>
          </a:p>
        </p:txBody>
      </p:sp>
      <p:sp>
        <p:nvSpPr>
          <p:cNvPr id="7" name="Alcím 2"/>
          <p:cNvSpPr>
            <a:spLocks noGrp="1"/>
          </p:cNvSpPr>
          <p:nvPr>
            <p:ph type="subTitle" idx="1"/>
          </p:nvPr>
        </p:nvSpPr>
        <p:spPr>
          <a:xfrm>
            <a:off x="3286664" y="4532062"/>
            <a:ext cx="5718947" cy="1792253"/>
          </a:xfrm>
        </p:spPr>
        <p:txBody>
          <a:bodyPr>
            <a:normAutofit fontScale="92500"/>
          </a:bodyPr>
          <a:lstStyle/>
          <a:p>
            <a:r>
              <a:rPr lang="hu-HU" sz="2200" dirty="0" smtClean="0"/>
              <a:t>Cegléd, 2022. január 20.</a:t>
            </a:r>
          </a:p>
          <a:p>
            <a:r>
              <a:rPr lang="hu-HU" sz="2200" dirty="0" smtClean="0"/>
              <a:t>2700 Cegléd, Malom tér 3.</a:t>
            </a:r>
          </a:p>
          <a:p>
            <a:r>
              <a:rPr lang="hu-HU" sz="2200" dirty="0" smtClean="0"/>
              <a:t>Munkaközösség vezető:Illésné Szalai Fruzsina</a:t>
            </a:r>
          </a:p>
          <a:p>
            <a:r>
              <a:rPr lang="hu-HU" sz="2200" dirty="0" smtClean="0"/>
              <a:t>E-mail cím: </a:t>
            </a:r>
            <a:r>
              <a:rPr lang="hu-HU" sz="2200" dirty="0" err="1" smtClean="0"/>
              <a:t>szafrui</a:t>
            </a:r>
            <a:r>
              <a:rPr lang="hu-HU" sz="2200" dirty="0" smtClean="0"/>
              <a:t>@</a:t>
            </a:r>
            <a:r>
              <a:rPr lang="hu-HU" sz="2200" dirty="0" err="1" smtClean="0"/>
              <a:t>gmail.com</a:t>
            </a:r>
            <a:endParaRPr lang="hu-HU" sz="2200" dirty="0" smtClean="0"/>
          </a:p>
          <a:p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</a:t>
            </a:r>
            <a:r>
              <a:rPr lang="hu-HU" dirty="0" smtClean="0"/>
              <a:t>2021/2022 </a:t>
            </a:r>
            <a:r>
              <a:rPr lang="hu-HU" dirty="0"/>
              <a:t>első félévére </a:t>
            </a:r>
            <a:r>
              <a:rPr lang="hu-HU" dirty="0" smtClean="0"/>
              <a:t>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336872"/>
            <a:ext cx="5275161" cy="42795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dirty="0" smtClean="0"/>
              <a:t>Célok</a:t>
            </a:r>
          </a:p>
          <a:p>
            <a:pPr marL="0" indent="0">
              <a:buNone/>
            </a:pPr>
            <a:r>
              <a:rPr lang="hu-HU" dirty="0" smtClean="0"/>
              <a:t>A tervezett értekezletek megtartása</a:t>
            </a:r>
          </a:p>
          <a:p>
            <a:pPr marL="0" indent="0"/>
            <a:r>
              <a:rPr lang="hu-HU" dirty="0" smtClean="0"/>
              <a:t>Az intézményi önértékeléshez kapcsolódó 2021. </a:t>
            </a:r>
            <a:r>
              <a:rPr lang="hu-HU" dirty="0" err="1" smtClean="0"/>
              <a:t>01.01-től</a:t>
            </a:r>
            <a:r>
              <a:rPr lang="hu-HU" dirty="0" smtClean="0"/>
              <a:t> hatályos dokumentumok, sablonok, táblázatok áttekintése az egységes vezetés érdekében</a:t>
            </a:r>
          </a:p>
          <a:p>
            <a:pPr marL="0" indent="0"/>
            <a:r>
              <a:rPr lang="hu-HU" dirty="0" smtClean="0"/>
              <a:t>Az önértékelési munkacsoport kialakításának tapasztalatai</a:t>
            </a:r>
          </a:p>
          <a:p>
            <a:pPr marL="0" lvl="0" indent="0"/>
            <a:r>
              <a:rPr lang="hu-HU" dirty="0" smtClean="0"/>
              <a:t>Aktuális önértékelések lebonyolításának segítése, jogszabályi változások áttekintése.</a:t>
            </a:r>
          </a:p>
          <a:p>
            <a:pPr marL="0" lv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lvl="0" indent="0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 smtClean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2" y="2336872"/>
            <a:ext cx="6327583" cy="439173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dirty="0" smtClean="0"/>
              <a:t>Eredmények</a:t>
            </a:r>
          </a:p>
          <a:p>
            <a:pPr marL="0" indent="0"/>
            <a:r>
              <a:rPr lang="hu-HU" dirty="0" smtClean="0"/>
              <a:t>Megvalósultak</a:t>
            </a:r>
          </a:p>
          <a:p>
            <a:pPr marL="0" indent="0"/>
            <a:r>
              <a:rPr lang="hu-HU" dirty="0" smtClean="0"/>
              <a:t> Áttekintésük, aktualizálásuk megtörtént</a:t>
            </a:r>
          </a:p>
          <a:p>
            <a:pPr marL="0" indent="0"/>
            <a:endParaRPr lang="hu-HU" dirty="0" smtClean="0"/>
          </a:p>
          <a:p>
            <a:pPr marL="0" indent="0"/>
            <a:endParaRPr lang="hu-HU" dirty="0" smtClean="0"/>
          </a:p>
          <a:p>
            <a:pPr marL="0" indent="0"/>
            <a:endParaRPr lang="hu-HU" dirty="0" smtClean="0"/>
          </a:p>
          <a:p>
            <a:pPr marL="0" indent="0"/>
            <a:r>
              <a:rPr lang="hu-HU" dirty="0" smtClean="0"/>
              <a:t>Megismertük, a tapasztalatcsere megtörtént.</a:t>
            </a:r>
          </a:p>
          <a:p>
            <a:pPr marL="0" indent="0"/>
            <a:r>
              <a:rPr lang="hu-HU" dirty="0" smtClean="0"/>
              <a:t>Szervezési, dokumentálási kérdések megvitatása, javaslattétel megtörtént.</a:t>
            </a:r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</a:t>
            </a:r>
            <a:r>
              <a:rPr lang="hu-HU" sz="3100" dirty="0" smtClean="0"/>
              <a:t>jogszabályi</a:t>
            </a:r>
            <a:br>
              <a:rPr lang="hu-HU" sz="3100" dirty="0" smtClean="0"/>
            </a:br>
            <a:r>
              <a:rPr lang="hu-HU" sz="3100" dirty="0" smtClean="0"/>
              <a:t>változások 2022. </a:t>
            </a:r>
            <a:r>
              <a:rPr lang="hu-HU" sz="3100" dirty="0"/>
              <a:t>Január </a:t>
            </a:r>
            <a:r>
              <a:rPr lang="hu-HU" sz="3100" dirty="0" smtClean="0"/>
              <a:t>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Munkaközösségünk </a:t>
            </a:r>
            <a:r>
              <a:rPr lang="hu-HU"/>
              <a:t>szakmai </a:t>
            </a:r>
            <a:r>
              <a:rPr lang="hu-HU" smtClean="0"/>
              <a:t>területét </a:t>
            </a:r>
            <a:r>
              <a:rPr lang="hu-HU"/>
              <a:t>érintő jogszabályi változás nem történt.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</a:t>
            </a:r>
            <a:r>
              <a:rPr lang="hu-HU" dirty="0" smtClean="0"/>
              <a:t>2021/2022 </a:t>
            </a:r>
            <a:r>
              <a:rPr lang="hu-HU" dirty="0"/>
              <a:t>második </a:t>
            </a:r>
            <a:r>
              <a:rPr lang="hu-HU" dirty="0" smtClean="0"/>
              <a:t>félévére a munkatervben megjelöltek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20681"/>
          </a:xfrm>
        </p:spPr>
        <p:txBody>
          <a:bodyPr>
            <a:normAutofit lnSpcReduction="10000"/>
          </a:bodyPr>
          <a:lstStyle/>
          <a:p>
            <a:r>
              <a:rPr lang="hu-HU" sz="2600" dirty="0" err="1" smtClean="0"/>
              <a:t>HGE</a:t>
            </a:r>
            <a:r>
              <a:rPr lang="hu-HU" sz="2600" dirty="0" smtClean="0"/>
              <a:t> </a:t>
            </a:r>
            <a:r>
              <a:rPr lang="hu-HU" sz="2600" dirty="0" err="1" smtClean="0"/>
              <a:t>-Hatékonyság</a:t>
            </a:r>
            <a:r>
              <a:rPr lang="hu-HU" sz="2600" dirty="0" smtClean="0"/>
              <a:t>, gördülékenység, együttműködés (Munkaközösségben, tagintézményekben, Főigazgatóság felé</a:t>
            </a:r>
          </a:p>
          <a:p>
            <a:endParaRPr lang="hu-HU" sz="2600" dirty="0" smtClean="0"/>
          </a:p>
          <a:p>
            <a:r>
              <a:rPr lang="hu-HU" sz="2600" dirty="0" smtClean="0"/>
              <a:t>A sikeres és végrehajtható tervezéshez szükséges meglévő személyes és szervezeti szintű tapasztalatok, vezetői rutin, az önértékelés lebonyolításában részt vevők részéről a felhalmozódott értékelési és végrehajtási tapasztalatok ismertetése, összegyűjtése</a:t>
            </a:r>
          </a:p>
          <a:p>
            <a:endParaRPr lang="hu-HU" sz="2600" dirty="0" smtClean="0"/>
          </a:p>
          <a:p>
            <a:r>
              <a:rPr lang="hu-HU" sz="2600" dirty="0" smtClean="0"/>
              <a:t>Egyre hatékonyabb, eredményesebb intézményi önértékelés koordinálása, segítségnyújtás, akár személyesen is.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</a:t>
            </a:r>
            <a:r>
              <a:rPr lang="hu-HU" dirty="0" smtClean="0"/>
              <a:t>szakmai kérdésfelvetései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jelen évi tervezésnél mely önértékeléseket végezzük el (pedagógus, vezetői, ahol esedékes)?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</a:t>
            </a:r>
            <a:r>
              <a:rPr lang="hu-HU" sz="3200" dirty="0" smtClean="0"/>
              <a:t>munkaközösség nehézségei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1. Adminisztrációs terhek </a:t>
            </a:r>
            <a:endParaRPr lang="hu-HU" sz="2800" dirty="0" smtClean="0"/>
          </a:p>
          <a:p>
            <a:pPr marL="0" indent="0">
              <a:buNone/>
            </a:pPr>
            <a:r>
              <a:rPr lang="hu-HU" dirty="0" smtClean="0"/>
              <a:t>2. Távozó,érkező munkacsoport-vezetők együttműködésének </a:t>
            </a:r>
          </a:p>
          <a:p>
            <a:pPr marL="0" indent="0">
              <a:buNone/>
            </a:pPr>
            <a:r>
              <a:rPr lang="hu-HU" dirty="0" smtClean="0"/>
              <a:t>     kérdései</a:t>
            </a:r>
          </a:p>
          <a:p>
            <a:pPr marL="0" indent="0">
              <a:buNone/>
            </a:pPr>
            <a:r>
              <a:rPr lang="hu-HU" dirty="0" smtClean="0"/>
              <a:t>3. Szakmai felkészültség, motiváltság</a:t>
            </a:r>
          </a:p>
          <a:p>
            <a:pPr marL="0" indent="0">
              <a:buNone/>
            </a:pPr>
            <a:r>
              <a:rPr lang="hu-HU" dirty="0" smtClean="0"/>
              <a:t>4. Informatikai háttér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636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148</TotalTime>
  <Words>240</Words>
  <Application>Microsoft Office PowerPoint</Application>
  <PresentationFormat>Szélesvásznú</PresentationFormat>
  <Paragraphs>39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2021/2022 tanév I. félévre szóló munkatervi beszámoló</vt:lpstr>
      <vt:lpstr>A munkaközösség által kitűzött célok és elért eredmények a 2021/2022 első félévére vonatkozóan</vt:lpstr>
      <vt:lpstr>A munkaközösség szakmai területén bevezetett jogszabályi változások 2022. Január 15-ig,amennyiben vannak</vt:lpstr>
      <vt:lpstr>A munkaközösség legfontosabb célkitűzései a 2021/2022 második félévére a munkatervben megjelöltek alapján</vt:lpstr>
      <vt:lpstr>A munkaközösség legfontosabb szakmai kérdésfelvetései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35</cp:revision>
  <dcterms:created xsi:type="dcterms:W3CDTF">2017-01-05T09:06:31Z</dcterms:created>
  <dcterms:modified xsi:type="dcterms:W3CDTF">2022-01-26T08:38:48Z</dcterms:modified>
</cp:coreProperties>
</file>