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0"/>
  </p:notesMasterIdLst>
  <p:sldIdLst>
    <p:sldId id="256" r:id="rId2"/>
    <p:sldId id="271" r:id="rId3"/>
    <p:sldId id="268" r:id="rId4"/>
    <p:sldId id="269" r:id="rId5"/>
    <p:sldId id="272" r:id="rId6"/>
    <p:sldId id="273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837" autoAdjust="0"/>
  </p:normalViewPr>
  <p:slideViewPr>
    <p:cSldViewPr snapToGrid="0">
      <p:cViewPr varScale="1">
        <p:scale>
          <a:sx n="80" d="100"/>
          <a:sy n="80" d="100"/>
        </p:scale>
        <p:origin x="58" y="3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BDD8-6180-4022-89EE-C348A5FFA5B3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66CC-B73B-4220-8EE3-9DCB66D3EC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59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466CC-B73B-4220-8EE3-9DCB66D3EC1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08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6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9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533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3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371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02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825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3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76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2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42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3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51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18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167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5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1882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8657" y="2443655"/>
            <a:ext cx="9104671" cy="1932388"/>
          </a:xfrm>
        </p:spPr>
        <p:txBody>
          <a:bodyPr>
            <a:normAutofit/>
          </a:bodyPr>
          <a:lstStyle/>
          <a:p>
            <a:pPr algn="ctr"/>
            <a:r>
              <a:rPr lang="hu-HU" sz="4300" dirty="0" smtClean="0"/>
              <a:t>A 2022/202</a:t>
            </a:r>
            <a:r>
              <a:rPr lang="hu-HU" sz="4300" dirty="0"/>
              <a:t>3</a:t>
            </a:r>
            <a:r>
              <a:rPr lang="hu-HU" sz="4300" dirty="0" smtClean="0"/>
              <a:t>. tanév I. félévére vonatkozó munkaközösségi munkaterv </a:t>
            </a:r>
            <a:endParaRPr lang="hu-HU" sz="43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30923" y="4376043"/>
            <a:ext cx="10418152" cy="1792253"/>
          </a:xfrm>
        </p:spPr>
        <p:txBody>
          <a:bodyPr>
            <a:normAutofit/>
          </a:bodyPr>
          <a:lstStyle/>
          <a:p>
            <a:pPr algn="l"/>
            <a:r>
              <a:rPr lang="hu-HU" sz="2200" dirty="0" smtClean="0"/>
              <a:t>Munkaközösség-vezető neve: Pistai-Király Erika</a:t>
            </a:r>
          </a:p>
          <a:p>
            <a:pPr algn="l"/>
            <a:r>
              <a:rPr lang="hu-HU" sz="2200" dirty="0" smtClean="0"/>
              <a:t>Munkaközösség e-mail címe:</a:t>
            </a:r>
            <a:r>
              <a:rPr lang="hu-HU" sz="2400" dirty="0" err="1" smtClean="0"/>
              <a:t>pmpsz.konduktiv.munkakozosseg</a:t>
            </a:r>
            <a:r>
              <a:rPr lang="hu-HU" sz="2400" dirty="0" smtClean="0"/>
              <a:t>@</a:t>
            </a:r>
            <a:r>
              <a:rPr lang="hu-HU" sz="2400" dirty="0" err="1" smtClean="0"/>
              <a:t>gmail.com</a:t>
            </a:r>
            <a:endParaRPr lang="hu-HU" sz="2200" dirty="0" smtClean="0"/>
          </a:p>
          <a:p>
            <a:pPr algn="ctr"/>
            <a:r>
              <a:rPr lang="hu-HU" sz="2200" dirty="0" smtClean="0"/>
              <a:t>2022.09.22.</a:t>
            </a:r>
            <a:endParaRPr lang="hu-HU" sz="2200" dirty="0"/>
          </a:p>
          <a:p>
            <a:endParaRPr lang="hu-HU" sz="36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353961" y="364335"/>
            <a:ext cx="11739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/>
              <a:t>Konduktív pedagógiai ellátás munkaközösség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717756"/>
            <a:ext cx="11267768" cy="1347018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/>
              <a:t>A munkaközösség szakmai területén bevezetett jogszabályi változások </a:t>
            </a:r>
            <a:r>
              <a:rPr lang="hu-HU" dirty="0" smtClean="0"/>
              <a:t>2022. </a:t>
            </a:r>
            <a:r>
              <a:rPr lang="hu-HU" dirty="0"/>
              <a:t>augusztus </a:t>
            </a:r>
            <a:r>
              <a:rPr lang="hu-HU" dirty="0" smtClean="0"/>
              <a:t>31-ig </a:t>
            </a:r>
            <a:r>
              <a:rPr lang="hu-HU" sz="1900" dirty="0" smtClean="0"/>
              <a:t>(</a:t>
            </a:r>
            <a:r>
              <a:rPr lang="hu-HU" sz="1900" i="1" dirty="0" smtClean="0"/>
              <a:t>amennyiben vannak</a:t>
            </a:r>
            <a:r>
              <a:rPr lang="hu-HU" sz="1900" dirty="0" smtClean="0"/>
              <a:t>)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645" y="2212258"/>
            <a:ext cx="11720052" cy="4493342"/>
          </a:xfrm>
        </p:spPr>
        <p:txBody>
          <a:bodyPr/>
          <a:lstStyle/>
          <a:p>
            <a:r>
              <a:rPr lang="hu-HU" dirty="0" smtClean="0"/>
              <a:t>Nincsenek változások a jogszabályban.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873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653" y="753228"/>
            <a:ext cx="10156530" cy="1080938"/>
          </a:xfrm>
        </p:spPr>
        <p:txBody>
          <a:bodyPr/>
          <a:lstStyle/>
          <a:p>
            <a:r>
              <a:rPr lang="hu-HU" dirty="0"/>
              <a:t>2</a:t>
            </a:r>
            <a:r>
              <a:rPr lang="hu-HU" dirty="0" smtClean="0"/>
              <a:t>.Előző tanév eredményei, jó gyakorlatok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4129" y="2192594"/>
            <a:ext cx="11454581" cy="441468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Szakmai ismertek bővítése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err="1" smtClean="0"/>
              <a:t>Gyermekrehabitációs</a:t>
            </a:r>
            <a:r>
              <a:rPr lang="hu-HU" dirty="0" smtClean="0"/>
              <a:t> lehetőségek listája</a:t>
            </a:r>
          </a:p>
          <a:p>
            <a:pPr marL="0" indent="0">
              <a:buNone/>
            </a:pPr>
            <a:r>
              <a:rPr lang="hu-HU" dirty="0" smtClean="0"/>
              <a:t>( a lista  átadása a főigazgatóság </a:t>
            </a:r>
            <a:r>
              <a:rPr lang="hu-HU" dirty="0"/>
              <a:t>f</a:t>
            </a:r>
            <a:r>
              <a:rPr lang="hu-HU" dirty="0" smtClean="0"/>
              <a:t>elé)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Intervallum nevelés szakszolgálati keretek között </a:t>
            </a:r>
          </a:p>
          <a:p>
            <a:pPr marL="0" indent="0">
              <a:buNone/>
            </a:pPr>
            <a:r>
              <a:rPr lang="hu-HU" dirty="0" smtClean="0"/>
              <a:t>( 2022 júniusában megvalósult Gödön egy 1 hetes nyári tábor keretében)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191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659" y="753228"/>
            <a:ext cx="10215524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3</a:t>
            </a:r>
            <a:r>
              <a:rPr lang="hu-HU" dirty="0" smtClean="0"/>
              <a:t>. Munkaközösségi </a:t>
            </a:r>
            <a:r>
              <a:rPr lang="hu-HU" dirty="0"/>
              <a:t>értekezletek </a:t>
            </a:r>
            <a:r>
              <a:rPr lang="hu-HU" dirty="0" smtClean="0"/>
              <a:t>tervezett időpontjai és témái a 2022/2023. tanév I. félévére vonatkozóan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12723" y="2104102"/>
            <a:ext cx="9714271" cy="45130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bg1"/>
                </a:solidFill>
              </a:rPr>
              <a:t>2022.10.20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/>
              <a:t>Makk Ádám </a:t>
            </a:r>
            <a:r>
              <a:rPr lang="hu-HU" dirty="0" smtClean="0"/>
              <a:t>Semmelweis Egyetem  Pető András Egységes Konduktív Pedagógiai Módszertani Intézmény intézményvezető </a:t>
            </a:r>
            <a:r>
              <a:rPr lang="hu-HU" dirty="0"/>
              <a:t>és Gruber Mónika Pedagógiai szakszolgálat </a:t>
            </a:r>
            <a:r>
              <a:rPr lang="hu-HU" dirty="0" smtClean="0"/>
              <a:t>Intézményegység-vezető: </a:t>
            </a:r>
            <a:r>
              <a:rPr lang="hu-HU" dirty="0" smtClean="0">
                <a:solidFill>
                  <a:schemeClr val="bg1"/>
                </a:solidFill>
              </a:rPr>
              <a:t>Aktuális </a:t>
            </a:r>
            <a:r>
              <a:rPr lang="hu-HU" dirty="0">
                <a:solidFill>
                  <a:schemeClr val="bg1"/>
                </a:solidFill>
              </a:rPr>
              <a:t>kérdések a </a:t>
            </a:r>
            <a:r>
              <a:rPr lang="hu-HU" dirty="0" smtClean="0">
                <a:solidFill>
                  <a:schemeClr val="bg1"/>
                </a:solidFill>
              </a:rPr>
              <a:t>szakszolgálatban</a:t>
            </a:r>
          </a:p>
          <a:p>
            <a:pPr marL="0" indent="0">
              <a:buNone/>
            </a:pP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bg1"/>
                </a:solidFill>
              </a:rPr>
              <a:t>2023.01.05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err="1"/>
              <a:t>Záborszkyné</a:t>
            </a:r>
            <a:r>
              <a:rPr lang="hu-HU" dirty="0"/>
              <a:t>  Szász  </a:t>
            </a:r>
            <a:r>
              <a:rPr lang="hu-HU" dirty="0" smtClean="0"/>
              <a:t>Lídia Dóra Nógrád Megyei Pedagógiai Szakszolgálat Balassagyarmati Tagintézménye: </a:t>
            </a:r>
            <a:r>
              <a:rPr lang="hu-HU" dirty="0">
                <a:solidFill>
                  <a:schemeClr val="bg1"/>
                </a:solidFill>
              </a:rPr>
              <a:t>Zeneterápia a korai fejlesztésben – egy gyógypedagógus szemével (ONLINE</a:t>
            </a:r>
            <a:r>
              <a:rPr lang="hu-HU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0125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818" y="861383"/>
            <a:ext cx="10166364" cy="1080938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4</a:t>
            </a:r>
            <a:r>
              <a:rPr lang="hu-HU" sz="4000" dirty="0" smtClean="0"/>
              <a:t>. </a:t>
            </a:r>
            <a:r>
              <a:rPr lang="hu-HU" sz="4000" dirty="0"/>
              <a:t>A munkaközösség legfontosabb célkitűzései a </a:t>
            </a:r>
            <a:r>
              <a:rPr lang="hu-HU" sz="4000" dirty="0" smtClean="0"/>
              <a:t>2022/202</a:t>
            </a:r>
            <a:r>
              <a:rPr lang="hu-HU" sz="4000" dirty="0"/>
              <a:t>3</a:t>
            </a:r>
            <a:r>
              <a:rPr lang="hu-HU" sz="4000" dirty="0" smtClean="0"/>
              <a:t>. tanév I.félévére vonatkozóan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6310" y="2143432"/>
            <a:ext cx="11661057" cy="44441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Szakmai együttműködés </a:t>
            </a:r>
            <a:r>
              <a:rPr lang="hu-HU" dirty="0" smtClean="0"/>
              <a:t>elmélyítése a SE PA EKMI pedagógiai szakszolgálatával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Hogyan illeszkedik bele a zeneterápia a konduktív fejlesztésbe?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Integrált intézmények ( óvodák, iskolák ) összegyűjtése, ahol a konduktív pedagógiai ellátásra jogosult gyermeket befogadják, és  megvalósulhat a központi idegrendszeri sérültek konduktív nevelése, fejlesztése és </a:t>
            </a:r>
            <a:r>
              <a:rPr lang="hu-HU" dirty="0" smtClean="0"/>
              <a:t>gondozása</a:t>
            </a:r>
          </a:p>
        </p:txBody>
      </p:sp>
    </p:spTree>
    <p:extLst>
      <p:ext uri="{BB962C8B-B14F-4D97-AF65-F5344CB8AC3E}">
        <p14:creationId xmlns:p14="http://schemas.microsoft.com/office/powerpoint/2010/main" val="183187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317" y="753228"/>
            <a:ext cx="10136866" cy="1080938"/>
          </a:xfrm>
        </p:spPr>
        <p:txBody>
          <a:bodyPr>
            <a:normAutofit fontScale="90000"/>
          </a:bodyPr>
          <a:lstStyle/>
          <a:p>
            <a:r>
              <a:rPr lang="hu-HU" sz="3400" dirty="0"/>
              <a:t>5</a:t>
            </a:r>
            <a:r>
              <a:rPr lang="hu-HU" sz="3400" dirty="0" smtClean="0"/>
              <a:t>. </a:t>
            </a:r>
            <a:r>
              <a:rPr lang="hu-HU" sz="3400" dirty="0"/>
              <a:t>A munkaközösség legfontosabb szakmai </a:t>
            </a:r>
            <a:r>
              <a:rPr lang="hu-HU" sz="3400" dirty="0" smtClean="0"/>
              <a:t>kérdésfelvetései</a:t>
            </a:r>
            <a:r>
              <a:rPr lang="hu-HU" sz="3400" dirty="0"/>
              <a:t/>
            </a:r>
            <a:br>
              <a:rPr lang="hu-HU" sz="3400" dirty="0"/>
            </a:b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81547" y="2202426"/>
            <a:ext cx="9507795" cy="4444179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hu-HU" dirty="0" smtClean="0"/>
              <a:t>Integrált </a:t>
            </a:r>
            <a:r>
              <a:rPr lang="hu-HU" dirty="0"/>
              <a:t>intézmények ( óvodák, iskolák ) </a:t>
            </a:r>
            <a:r>
              <a:rPr lang="hu-HU" dirty="0" smtClean="0"/>
              <a:t>összegyűjtése megyei szinten, </a:t>
            </a:r>
            <a:r>
              <a:rPr lang="hu-HU" dirty="0"/>
              <a:t>ahol a konduktív pedagógiai </a:t>
            </a:r>
            <a:r>
              <a:rPr lang="hu-HU" dirty="0" smtClean="0"/>
              <a:t>ellátásra </a:t>
            </a:r>
            <a:r>
              <a:rPr lang="hu-HU" dirty="0"/>
              <a:t>jogosult gyermeket befogadják, és  megvalósulhat a központi idegrendszeri sérültek konduktív nevelése, fejlesztése és </a:t>
            </a:r>
            <a:r>
              <a:rPr lang="hu-HU" dirty="0" smtClean="0"/>
              <a:t>gondozása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u-HU" dirty="0" smtClean="0"/>
              <a:t>Szakemberek elérhetőségének összegyűjtése Pest megyében (</a:t>
            </a:r>
            <a:r>
              <a:rPr lang="hu-HU" dirty="0" err="1" smtClean="0"/>
              <a:t>gyermekneurológus</a:t>
            </a:r>
            <a:r>
              <a:rPr lang="hu-HU" dirty="0" smtClean="0"/>
              <a:t>, gyermekpszichiáter, </a:t>
            </a:r>
            <a:r>
              <a:rPr lang="hu-HU" dirty="0" err="1" smtClean="0"/>
              <a:t>gyermekortopédorvos</a:t>
            </a:r>
            <a:r>
              <a:rPr lang="hu-HU" dirty="0" smtClean="0"/>
              <a:t>, </a:t>
            </a:r>
            <a:r>
              <a:rPr lang="hu-HU" dirty="0" err="1" smtClean="0"/>
              <a:t>gyermekrehabilitációs</a:t>
            </a:r>
            <a:r>
              <a:rPr lang="hu-HU" dirty="0" smtClean="0"/>
              <a:t> orvos </a:t>
            </a:r>
            <a:r>
              <a:rPr lang="hu-HU" dirty="0" err="1" smtClean="0"/>
              <a:t>stb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450730" y="2690336"/>
            <a:ext cx="76932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endParaRPr lang="hu-HU" dirty="0" smtClean="0"/>
          </a:p>
          <a:p>
            <a:pPr marL="457200" indent="-457200" algn="just">
              <a:buFont typeface="+mj-lt"/>
              <a:buAutoNum type="arabicPeriod"/>
            </a:pPr>
            <a:endParaRPr lang="hu-HU" dirty="0"/>
          </a:p>
          <a:p>
            <a:pPr marL="457200" indent="-457200" algn="just">
              <a:buFont typeface="+mj-lt"/>
              <a:buAutoNum type="arabicPeriod"/>
            </a:pPr>
            <a:endParaRPr lang="hu-HU" dirty="0" smtClean="0"/>
          </a:p>
          <a:p>
            <a:pPr marL="457200" indent="-457200" algn="just">
              <a:buFont typeface="+mj-lt"/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1416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9961" y="788277"/>
            <a:ext cx="12210362" cy="599598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hu-HU" sz="12800" dirty="0"/>
              <a:t>6</a:t>
            </a:r>
            <a:r>
              <a:rPr lang="hu-HU" sz="12800" dirty="0" smtClean="0"/>
              <a:t>.A munkaközösség felmerülő nehézségei és ezekre </a:t>
            </a:r>
          </a:p>
          <a:p>
            <a:pPr marL="0" indent="0">
              <a:buNone/>
            </a:pPr>
            <a:r>
              <a:rPr lang="hu-HU" sz="12800" dirty="0" smtClean="0"/>
              <a:t>megoldási javaslatok</a:t>
            </a:r>
            <a:endParaRPr lang="hu-HU" sz="12800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7400" dirty="0" smtClean="0"/>
              <a:t>1.</a:t>
            </a:r>
          </a:p>
          <a:p>
            <a:pPr marL="0" indent="0">
              <a:buNone/>
            </a:pPr>
            <a:r>
              <a:rPr lang="hu-HU" sz="6000" dirty="0" smtClean="0"/>
              <a:t>Nehézség: Kevés a fejlesztő szoba egy-egy tagintézményben</a:t>
            </a:r>
          </a:p>
          <a:p>
            <a:pPr marL="0" indent="0">
              <a:buNone/>
            </a:pPr>
            <a:r>
              <a:rPr lang="hu-HU" sz="6000" dirty="0" smtClean="0"/>
              <a:t>Megoldási javaslat: Tankerületi és Önkormányzati segítség újabb épület/ szobák kialakítására</a:t>
            </a:r>
          </a:p>
          <a:p>
            <a:pPr marL="0" indent="0">
              <a:buNone/>
            </a:pPr>
            <a:endParaRPr lang="hu-HU" sz="9600" dirty="0"/>
          </a:p>
          <a:p>
            <a:pPr marL="0" indent="0">
              <a:buNone/>
            </a:pPr>
            <a:endParaRPr lang="hu-HU" sz="6400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271</TotalTime>
  <Words>299</Words>
  <Application>Microsoft Office PowerPoint</Application>
  <PresentationFormat>Szélesvásznú</PresentationFormat>
  <Paragraphs>44</Paragraphs>
  <Slides>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</vt:lpstr>
      <vt:lpstr>Berlin</vt:lpstr>
      <vt:lpstr>A 2022/2023. tanév I. félévére vonatkozó munkaközösségi munkaterv </vt:lpstr>
      <vt:lpstr>1. A munkaközösség szakmai területén bevezetett jogszabályi változások 2022. augusztus 31-ig (amennyiben vannak) </vt:lpstr>
      <vt:lpstr>2.Előző tanév eredményei, jó gyakorlatok</vt:lpstr>
      <vt:lpstr>3. Munkaközösségi értekezletek tervezett időpontjai és témái a 2022/2023. tanév I. félévére vonatkozóan</vt:lpstr>
      <vt:lpstr>4. A munkaközösség legfontosabb célkitűzései a 2022/2023. tanév I.félévére vonatkozóan </vt:lpstr>
      <vt:lpstr>5. A munkaközösség legfontosabb szakmai kérdésfelvetései </vt:lpstr>
      <vt:lpstr>PowerPoint-bemutató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</cp:lastModifiedBy>
  <cp:revision>121</cp:revision>
  <dcterms:created xsi:type="dcterms:W3CDTF">2017-01-05T09:06:31Z</dcterms:created>
  <dcterms:modified xsi:type="dcterms:W3CDTF">2022-09-21T11:58:38Z</dcterms:modified>
</cp:coreProperties>
</file>