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2022/2023 tanév I. félévre szóló munkatervi beszámoló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704563" y="156855"/>
            <a:ext cx="9286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Óvoda-, iskolapszichológus koordinátori munkaközösség</a:t>
            </a:r>
          </a:p>
          <a:p>
            <a:r>
              <a:rPr lang="hu-HU" sz="2800" dirty="0">
                <a:solidFill>
                  <a:prstClr val="white"/>
                </a:solidFill>
              </a:rPr>
              <a:t> 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3" y="4532062"/>
            <a:ext cx="8433111" cy="1459163"/>
          </a:xfrm>
        </p:spPr>
        <p:txBody>
          <a:bodyPr>
            <a:normAutofit/>
          </a:bodyPr>
          <a:lstStyle/>
          <a:p>
            <a:r>
              <a:rPr lang="hu-HU" sz="2200" dirty="0"/>
              <a:t>Cegléd, 2023. január 26.</a:t>
            </a:r>
          </a:p>
          <a:p>
            <a:r>
              <a:rPr lang="hu-HU" sz="2200" dirty="0"/>
              <a:t>Munkaközösség vezető: Gyimesi Szilvia</a:t>
            </a:r>
          </a:p>
          <a:p>
            <a:r>
              <a:rPr lang="hu-HU" sz="2200" dirty="0"/>
              <a:t>E-mail cím: </a:t>
            </a:r>
            <a:r>
              <a:rPr lang="hu-HU" sz="2400" b="0" i="0" u="none" strike="noStrike" dirty="0">
                <a:effectLst/>
                <a:latin typeface="Roboto" panose="02000000000000000000" pitchFamily="2" charset="0"/>
              </a:rPr>
              <a:t>pmpsz.oipszi.munkakozosseg@gmail.com</a:t>
            </a:r>
            <a:endParaRPr lang="hu-HU" sz="2200" dirty="0"/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2022/2023. első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047742"/>
            <a:ext cx="5275161" cy="4568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Célok</a:t>
            </a:r>
          </a:p>
          <a:p>
            <a:r>
              <a:rPr lang="hu-HU" dirty="0">
                <a:latin typeface="+mj-lt"/>
              </a:rPr>
              <a:t>Gyerekvédelem szerepe az intézménypszichológusok széleskörű munkájában –meghívott vendég </a:t>
            </a:r>
            <a:r>
              <a:rPr lang="hu-HU" i="1" dirty="0" err="1">
                <a:latin typeface="+mj-lt"/>
              </a:rPr>
              <a:t>Hinatlovon</a:t>
            </a:r>
            <a:r>
              <a:rPr lang="hu-HU" i="1" dirty="0">
                <a:latin typeface="+mj-lt"/>
              </a:rPr>
              <a:t> Alapítvány </a:t>
            </a:r>
            <a:r>
              <a:rPr lang="hu-HU" i="1" dirty="0" err="1">
                <a:latin typeface="+mj-lt"/>
              </a:rPr>
              <a:t>Nemecsek</a:t>
            </a:r>
            <a:r>
              <a:rPr lang="hu-HU" i="1" dirty="0">
                <a:latin typeface="+mj-lt"/>
              </a:rPr>
              <a:t> programjának vezetője </a:t>
            </a:r>
            <a:r>
              <a:rPr lang="hu-HU" i="1" dirty="0" err="1">
                <a:latin typeface="+mj-lt"/>
              </a:rPr>
              <a:t>Stáhly</a:t>
            </a:r>
            <a:r>
              <a:rPr lang="hu-HU" i="1" dirty="0">
                <a:latin typeface="+mj-lt"/>
              </a:rPr>
              <a:t> Kata</a:t>
            </a:r>
          </a:p>
          <a:p>
            <a:pPr marL="0" indent="0">
              <a:buNone/>
            </a:pPr>
            <a:endParaRPr lang="hu-HU" i="1" dirty="0"/>
          </a:p>
          <a:p>
            <a:r>
              <a:rPr lang="hu-HU" dirty="0">
                <a:effectLst/>
                <a:latin typeface="+mj-lt"/>
                <a:ea typeface="Times New Roman" panose="02020603050405020304" pitchFamily="18" charset="0"/>
              </a:rPr>
              <a:t>Az intézménypszichológia aktuális kérdései, nehézségek, jó gyakorlatok.</a:t>
            </a:r>
            <a:endParaRPr lang="hu-HU" i="1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047742"/>
            <a:ext cx="6327583" cy="4680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Eredmények</a:t>
            </a:r>
          </a:p>
          <a:p>
            <a:r>
              <a:rPr lang="hu-HU" dirty="0"/>
              <a:t>Az előadás nagyon informatív és inspiráló volt. Az érdekes előadáson túl rengeteg szakmai anyagot kaptunk.</a:t>
            </a:r>
          </a:p>
          <a:p>
            <a:endParaRPr lang="hu-HU" dirty="0"/>
          </a:p>
          <a:p>
            <a:endParaRPr lang="hu-HU" dirty="0"/>
          </a:p>
          <a:p>
            <a:endParaRPr lang="hu-HU"/>
          </a:p>
          <a:p>
            <a:r>
              <a:rPr lang="hu-HU"/>
              <a:t>Az </a:t>
            </a:r>
            <a:r>
              <a:rPr lang="hu-HU" dirty="0"/>
              <a:t>online tér ellenére is aktív részvétellel, hasznosan, sok információ megosztásával zajlott a </a:t>
            </a:r>
            <a:r>
              <a:rPr lang="hu-HU"/>
              <a:t>munkaközösségi értekezlet.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jogszabályi</a:t>
            </a:r>
            <a:br>
              <a:rPr lang="hu-HU" sz="3100" dirty="0"/>
            </a:br>
            <a:r>
              <a:rPr lang="hu-HU" sz="3100" dirty="0"/>
              <a:t>változások 2023. Január 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OIP szakfeladat vonatkozásában nem történt változás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2022/2023. második félévére a munkatervben megjelöltek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0" dirty="0">
                <a:effectLst/>
                <a:latin typeface="+mj-lt"/>
              </a:rPr>
              <a:t>Dr. </a:t>
            </a:r>
            <a:r>
              <a:rPr lang="hu-HU" b="0" dirty="0" err="1">
                <a:effectLst/>
                <a:latin typeface="+mj-lt"/>
              </a:rPr>
              <a:t>Borbáth</a:t>
            </a:r>
            <a:r>
              <a:rPr lang="hu-HU" b="0" dirty="0">
                <a:effectLst/>
                <a:latin typeface="+mj-lt"/>
              </a:rPr>
              <a:t> Katalin - ELTE PPK Pedagógiai Szakpszichológus Képzés Szakfelelőse, az Iskolapszichológiai Módszertani Bázis vezetője - az iskolapszichológia jelenlegi helyzete, a képzésben történt változások, az egyetemen aktuálisan futó kutatások lesz a beszélgetés témája</a:t>
            </a:r>
          </a:p>
          <a:p>
            <a:r>
              <a:rPr lang="hu-HU" dirty="0">
                <a:effectLst/>
                <a:latin typeface="+mj-lt"/>
                <a:ea typeface="Times New Roman" panose="02020603050405020304" pitchFamily="18" charset="0"/>
              </a:rPr>
              <a:t>Dr. </a:t>
            </a:r>
            <a:r>
              <a:rPr lang="hu-HU" dirty="0" err="1">
                <a:effectLst/>
                <a:latin typeface="+mj-lt"/>
                <a:ea typeface="Times New Roman" panose="02020603050405020304" pitchFamily="18" charset="0"/>
              </a:rPr>
              <a:t>Mogyorósy</a:t>
            </a:r>
            <a:r>
              <a:rPr lang="hu-HU" dirty="0">
                <a:effectLst/>
                <a:latin typeface="+mj-lt"/>
                <a:ea typeface="Times New Roman" panose="02020603050405020304" pitchFamily="18" charset="0"/>
              </a:rPr>
              <a:t> Révész Zsuzsa - </a:t>
            </a:r>
            <a:r>
              <a:rPr lang="hu-HU" i="0" dirty="0">
                <a:effectLst/>
                <a:latin typeface="+mj-lt"/>
              </a:rPr>
              <a:t>Tanácsadó szakpszichológus, EMDR konzulens és terapeuta a Metamorfózis Műhely alapítója – az érzelemszabályzásról, a traumával való megküzdésről és a saját magunkért tett dolgok jelentőségéről mesél majd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hu-HU" dirty="0"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szakmai kérdésfelvetései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2"/>
            <a:ext cx="9712930" cy="3742019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Az óvoda és iskolapszichológia helyzete a Covid után, a gazdasági válság és az oktatási helyzet mostani lehetetlen állapotában, talán nem volt még ennyire fontos</a:t>
            </a:r>
          </a:p>
          <a:p>
            <a:r>
              <a:rPr lang="hu-HU" dirty="0"/>
              <a:t>Az intézménypszichológusok jelzőrendszeri tagok; ők azok, akik leghamarabb és „terepen” érzékelik a bajt</a:t>
            </a:r>
          </a:p>
          <a:p>
            <a:r>
              <a:rPr lang="hu-HU" dirty="0"/>
              <a:t>Az ellátó rendszer minden szinten telített, nincs hová küldeni gyerekeket, családokat</a:t>
            </a:r>
          </a:p>
          <a:p>
            <a:r>
              <a:rPr lang="hu-HU" dirty="0"/>
              <a:t>Kompetencián, képzettségen, tudáson, tapasztalaton, terápiás/konzultációs szettingen túl kell eljárniuk klienseikkel – morális elveik miatt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munkaközösség nehézségei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2"/>
            <a:ext cx="10369752" cy="41283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hu-HU" sz="1800" dirty="0"/>
              <a:t>Nehézség: ellátórendszer telítettsége (gyermekpszichiátria, mentálhigiéné, gondozó, szakszolgálat hónapos váró listákkal dolgoznak); a nem kezdő kollégák számára is komoly kihívás ezzel együtt dolgozni, a kezdőknek pedig egyenesen megoldhatatlan.</a:t>
            </a:r>
          </a:p>
          <a:p>
            <a:pPr>
              <a:lnSpc>
                <a:spcPct val="170000"/>
              </a:lnSpc>
            </a:pPr>
            <a:r>
              <a:rPr lang="hu-HU" sz="1800" dirty="0"/>
              <a:t>Megoldási javaslat: több nevelési tanácsadási óra és lehetőség a szakszolgálatoknál (nyilván másutt is). A koordináció ebben természetesen valamennyi segítséget tud nyújtani, de megoldani a helyzetet nem. </a:t>
            </a:r>
          </a:p>
          <a:p>
            <a:pPr>
              <a:lnSpc>
                <a:spcPct val="170000"/>
              </a:lnSpc>
            </a:pPr>
            <a:endParaRPr lang="hu-HU" sz="1800" dirty="0"/>
          </a:p>
          <a:p>
            <a:pPr>
              <a:lnSpc>
                <a:spcPct val="170000"/>
              </a:lnSpc>
            </a:pPr>
            <a:r>
              <a:rPr lang="hu-HU" sz="1800" dirty="0"/>
              <a:t>Nehézség: Kevés az iskolában, óvodában dolgozó pszichológusok száma. Óvodákban csak szinte a magán-, felekezeti- vagy alapítványi fenntartású óvodákban van pszichológus</a:t>
            </a:r>
          </a:p>
          <a:p>
            <a:pPr>
              <a:lnSpc>
                <a:spcPct val="170000"/>
              </a:lnSpc>
            </a:pPr>
            <a:r>
              <a:rPr lang="hu-HU" sz="1800" dirty="0"/>
              <a:t>Megoldási javaslat: Széleskörű tájékoztatás, toborzási terv kidolgozása, megfelelő pálya és karrierterv, megfelelő fizetés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194</TotalTime>
  <Words>397</Words>
  <Application>Microsoft Office PowerPoint</Application>
  <PresentationFormat>Szélesvásznú</PresentationFormat>
  <Paragraphs>34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Roboto</vt:lpstr>
      <vt:lpstr>Times New Roman</vt:lpstr>
      <vt:lpstr>Trebuchet MS</vt:lpstr>
      <vt:lpstr>Berlin</vt:lpstr>
      <vt:lpstr>2022/2023 tanév I. félévre szóló munkatervi beszámoló</vt:lpstr>
      <vt:lpstr>A munkaközösség által kitűzött célok és elért eredmények a 2022/2023. első félévére vonatkozóan</vt:lpstr>
      <vt:lpstr>A munkaközösség szakmai területén bevezetett jogszabályi változások 2023. Január 15-ig,amennyiben vannak</vt:lpstr>
      <vt:lpstr>A munkaközösség legfontosabb célkitűzései a 2022/2023.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38</cp:revision>
  <dcterms:created xsi:type="dcterms:W3CDTF">2017-01-05T09:06:31Z</dcterms:created>
  <dcterms:modified xsi:type="dcterms:W3CDTF">2023-01-26T06:39:40Z</dcterms:modified>
</cp:coreProperties>
</file>