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9" r:id="rId3"/>
    <p:sldId id="265" r:id="rId4"/>
    <p:sldId id="263" r:id="rId5"/>
    <p:sldId id="266" r:id="rId6"/>
    <p:sldId id="262"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smtClean="0"/>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1861374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smtClean="0"/>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50895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smtClean="0"/>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20793-734C-4DD6-BD51-6F6EC33752E8}" type="slidenum">
              <a:rPr lang="hu-HU" smtClean="0"/>
              <a:pPr/>
              <a:t>‹#›</a:t>
            </a:fld>
            <a:endParaRPr lang="hu-H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0483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smtClean="0"/>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smtClean="0"/>
              <a:t>Mintaszöveg szerkesztése</a:t>
            </a:r>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286830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smtClean="0"/>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smtClean="0"/>
              <a:t>Mintaszöveg szerkesztése</a:t>
            </a:r>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20793-734C-4DD6-BD51-6F6EC33752E8}" type="slidenum">
              <a:rPr lang="hu-HU" smtClean="0"/>
              <a:pPr/>
              <a:t>‹#›</a:t>
            </a:fld>
            <a:endParaRPr lang="hu-H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53244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smtClean="0"/>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smtClean="0"/>
              <a:t>Mintaszöveg szerkesztése</a:t>
            </a:r>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590458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340958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smtClean="0"/>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288396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smtClean="0"/>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673514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5" name="Footer Placeholder 4"/>
          <p:cNvSpPr>
            <a:spLocks noGrp="1"/>
          </p:cNvSpPr>
          <p:nvPr>
            <p:ph type="ftr" sz="quarter" idx="11"/>
          </p:nvPr>
        </p:nvSpPr>
        <p:spPr/>
        <p:txBody>
          <a:bodyPr/>
          <a:lstStyle/>
          <a:p>
            <a:endParaRPr lang="hu-H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1017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222019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8" name="Footer Placeholder 7"/>
          <p:cNvSpPr>
            <a:spLocks noGrp="1"/>
          </p:cNvSpPr>
          <p:nvPr>
            <p:ph type="ftr" sz="quarter" idx="11"/>
          </p:nvPr>
        </p:nvSpPr>
        <p:spPr/>
        <p:txBody>
          <a:bodyPr/>
          <a:lstStyle/>
          <a:p>
            <a:endParaRPr lang="hu-H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679361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4" name="Footer Placeholder 3"/>
          <p:cNvSpPr>
            <a:spLocks noGrp="1"/>
          </p:cNvSpPr>
          <p:nvPr>
            <p:ph type="ftr" sz="quarter" idx="11"/>
          </p:nvPr>
        </p:nvSpPr>
        <p:spPr/>
        <p:txBody>
          <a:bodyPr/>
          <a:lstStyle/>
          <a:p>
            <a:endParaRPr lang="hu-H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526868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3" name="Footer Placeholder 2"/>
          <p:cNvSpPr>
            <a:spLocks noGrp="1"/>
          </p:cNvSpPr>
          <p:nvPr>
            <p:ph type="ftr" sz="quarter" idx="11"/>
          </p:nvPr>
        </p:nvSpPr>
        <p:spPr/>
        <p:txBody>
          <a:bodyPr/>
          <a:lstStyle/>
          <a:p>
            <a:endParaRPr lang="hu-H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13717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smtClean="0"/>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3885590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85686D80-2B65-4A01-87B3-39D63EDE378E}" type="datetimeFigureOut">
              <a:rPr lang="hu-HU" smtClean="0"/>
              <a:pPr/>
              <a:t>2019. 06. 08.</a:t>
            </a:fld>
            <a:endParaRPr lang="hu-HU"/>
          </a:p>
        </p:txBody>
      </p:sp>
      <p:sp>
        <p:nvSpPr>
          <p:cNvPr id="6" name="Footer Placeholder 5"/>
          <p:cNvSpPr>
            <a:spLocks noGrp="1"/>
          </p:cNvSpPr>
          <p:nvPr>
            <p:ph type="ftr" sz="quarter" idx="11"/>
          </p:nvPr>
        </p:nvSpPr>
        <p:spPr/>
        <p:txBody>
          <a:bodyPr/>
          <a:lstStyle/>
          <a:p>
            <a:endParaRPr lang="hu-H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D20793-734C-4DD6-BD51-6F6EC33752E8}" type="slidenum">
              <a:rPr lang="hu-HU" smtClean="0"/>
              <a:pPr/>
              <a:t>‹#›</a:t>
            </a:fld>
            <a:endParaRPr lang="hu-HU"/>
          </a:p>
        </p:txBody>
      </p:sp>
    </p:spTree>
    <p:extLst>
      <p:ext uri="{BB962C8B-B14F-4D97-AF65-F5344CB8AC3E}">
        <p14:creationId xmlns:p14="http://schemas.microsoft.com/office/powerpoint/2010/main" val="239444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smtClean="0"/>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5686D80-2B65-4A01-87B3-39D63EDE378E}" type="datetimeFigureOut">
              <a:rPr lang="hu-HU" smtClean="0"/>
              <a:pPr/>
              <a:t>2019. 06. 08.</a:t>
            </a:fld>
            <a:endParaRPr lang="hu-H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u-H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D20793-734C-4DD6-BD51-6F6EC33752E8}" type="slidenum">
              <a:rPr lang="hu-HU" smtClean="0"/>
              <a:pPr/>
              <a:t>‹#›</a:t>
            </a:fld>
            <a:endParaRPr lang="hu-HU"/>
          </a:p>
        </p:txBody>
      </p:sp>
    </p:spTree>
    <p:extLst>
      <p:ext uri="{BB962C8B-B14F-4D97-AF65-F5344CB8AC3E}">
        <p14:creationId xmlns:p14="http://schemas.microsoft.com/office/powerpoint/2010/main" val="285740885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2523899" y="1930379"/>
            <a:ext cx="8915399" cy="2262781"/>
          </a:xfrm>
        </p:spPr>
        <p:txBody>
          <a:bodyPr>
            <a:normAutofit fontScale="90000"/>
          </a:bodyPr>
          <a:lstStyle/>
          <a:p>
            <a:pPr algn="ctr"/>
            <a:r>
              <a:rPr lang="hu-HU" dirty="0" smtClean="0"/>
              <a:t>Összevont munkaközösség vezetői és igazgatótanácsi értekezlet</a:t>
            </a:r>
            <a:endParaRPr lang="hu-HU" dirty="0"/>
          </a:p>
        </p:txBody>
      </p:sp>
      <p:sp>
        <p:nvSpPr>
          <p:cNvPr id="3" name="Alcím 2"/>
          <p:cNvSpPr>
            <a:spLocks noGrp="1"/>
          </p:cNvSpPr>
          <p:nvPr>
            <p:ph type="subTitle" idx="1"/>
          </p:nvPr>
        </p:nvSpPr>
        <p:spPr>
          <a:xfrm>
            <a:off x="2103120" y="4777381"/>
            <a:ext cx="9457509" cy="1912631"/>
          </a:xfrm>
        </p:spPr>
        <p:txBody>
          <a:bodyPr>
            <a:noAutofit/>
          </a:bodyPr>
          <a:lstStyle/>
          <a:p>
            <a:r>
              <a:rPr lang="hu-HU" sz="2400" dirty="0" smtClean="0"/>
              <a:t>Budapest, 2019. június 13.</a:t>
            </a:r>
          </a:p>
          <a:p>
            <a:r>
              <a:rPr lang="hu-HU" sz="2400" dirty="0" smtClean="0"/>
              <a:t>1052 Budapest, Városház utca 7.</a:t>
            </a:r>
          </a:p>
          <a:p>
            <a:r>
              <a:rPr lang="hu-HU" sz="2400" dirty="0" smtClean="0"/>
              <a:t>Munkaközösség-vezető:</a:t>
            </a:r>
          </a:p>
          <a:p>
            <a:r>
              <a:rPr lang="hu-HU" sz="2400" dirty="0" smtClean="0"/>
              <a:t>E-mail:</a:t>
            </a:r>
          </a:p>
        </p:txBody>
      </p:sp>
      <p:sp>
        <p:nvSpPr>
          <p:cNvPr id="4" name="Szövegdoboz 3"/>
          <p:cNvSpPr txBox="1"/>
          <p:nvPr/>
        </p:nvSpPr>
        <p:spPr>
          <a:xfrm>
            <a:off x="2625635" y="268941"/>
            <a:ext cx="9113648" cy="646331"/>
          </a:xfrm>
          <a:prstGeom prst="rect">
            <a:avLst/>
          </a:prstGeom>
          <a:noFill/>
        </p:spPr>
        <p:txBody>
          <a:bodyPr wrap="square" rtlCol="0">
            <a:spAutoFit/>
          </a:bodyPr>
          <a:lstStyle/>
          <a:p>
            <a:r>
              <a:rPr lang="hu-HU" sz="3600" b="1" dirty="0" smtClean="0"/>
              <a:t>INYR munkaközösség</a:t>
            </a:r>
            <a:endParaRPr lang="hu-HU" sz="3600" b="1" dirty="0"/>
          </a:p>
        </p:txBody>
      </p:sp>
    </p:spTree>
    <p:extLst>
      <p:ext uri="{BB962C8B-B14F-4D97-AF65-F5344CB8AC3E}">
        <p14:creationId xmlns:p14="http://schemas.microsoft.com/office/powerpoint/2010/main" val="10381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2"/>
          <p:cNvSpPr>
            <a:spLocks noGrp="1"/>
          </p:cNvSpPr>
          <p:nvPr>
            <p:ph idx="1"/>
          </p:nvPr>
        </p:nvSpPr>
        <p:spPr>
          <a:xfrm>
            <a:off x="2499362" y="805543"/>
            <a:ext cx="8447312" cy="5268686"/>
          </a:xfrm>
        </p:spPr>
        <p:txBody>
          <a:bodyPr>
            <a:normAutofit lnSpcReduction="10000"/>
          </a:bodyPr>
          <a:lstStyle/>
          <a:p>
            <a:pPr marL="0" indent="0">
              <a:buNone/>
            </a:pPr>
            <a:r>
              <a:rPr lang="hu-HU" sz="2400" b="1" dirty="0" smtClean="0"/>
              <a:t>A munkaközösség legfontosabb célkitűzései a 2018/2019 tanévben:</a:t>
            </a:r>
          </a:p>
          <a:p>
            <a:pPr marL="0" indent="0">
              <a:buNone/>
            </a:pPr>
            <a:endParaRPr lang="hu-HU" sz="2400" b="1" dirty="0"/>
          </a:p>
          <a:p>
            <a:r>
              <a:rPr lang="hu-HU" sz="2400" b="1" dirty="0" smtClean="0"/>
              <a:t> </a:t>
            </a:r>
            <a:r>
              <a:rPr lang="hu-HU" sz="2400" b="1" dirty="0" smtClean="0"/>
              <a:t>INYR vezetésének egységessége</a:t>
            </a:r>
            <a:endParaRPr lang="hu-HU" sz="2400" b="1" dirty="0" smtClean="0"/>
          </a:p>
          <a:p>
            <a:r>
              <a:rPr lang="hu-HU" sz="2400" b="1" dirty="0"/>
              <a:t> </a:t>
            </a:r>
            <a:r>
              <a:rPr lang="hu-HU" sz="2400" b="1" dirty="0" smtClean="0"/>
              <a:t>INYR vezetésének rendszeressége</a:t>
            </a:r>
          </a:p>
          <a:p>
            <a:r>
              <a:rPr lang="hu-HU" sz="2400" b="1" dirty="0" smtClean="0"/>
              <a:t>INYR Belső Szabályzat illetve a vezetését segítő útmutató létrehozása</a:t>
            </a:r>
          </a:p>
          <a:p>
            <a:r>
              <a:rPr lang="hu-HU" sz="2400" b="1" dirty="0" smtClean="0"/>
              <a:t>Egyéni illetve intézményi megsegítések révén az INYR használatának könnyítése</a:t>
            </a:r>
            <a:endParaRPr lang="hu-HU" sz="2400" dirty="0" smtClean="0"/>
          </a:p>
          <a:p>
            <a:pPr marL="0" indent="0">
              <a:buNone/>
            </a:pPr>
            <a:endParaRPr lang="hu-HU" dirty="0"/>
          </a:p>
          <a:p>
            <a:endParaRPr lang="hu-HU" dirty="0" smtClean="0"/>
          </a:p>
          <a:p>
            <a:pPr marL="0" indent="0">
              <a:buNone/>
            </a:pPr>
            <a:endParaRPr lang="hu-HU" dirty="0" smtClean="0"/>
          </a:p>
          <a:p>
            <a:pPr marL="0" indent="0">
              <a:buNone/>
            </a:pPr>
            <a:r>
              <a:rPr lang="hu-HU" dirty="0" smtClean="0"/>
              <a:t> </a:t>
            </a:r>
            <a:endParaRPr lang="hu-HU" dirty="0"/>
          </a:p>
        </p:txBody>
      </p:sp>
    </p:spTree>
    <p:extLst>
      <p:ext uri="{BB962C8B-B14F-4D97-AF65-F5344CB8AC3E}">
        <p14:creationId xmlns:p14="http://schemas.microsoft.com/office/powerpoint/2010/main" val="3679542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2025795" y="841402"/>
            <a:ext cx="9613861" cy="5290730"/>
          </a:xfrm>
        </p:spPr>
        <p:txBody>
          <a:bodyPr>
            <a:normAutofit/>
          </a:bodyPr>
          <a:lstStyle/>
          <a:p>
            <a:r>
              <a:rPr lang="hu-HU" sz="2400" b="1" dirty="0"/>
              <a:t>A munkaközösség által elért eredmények a </a:t>
            </a:r>
            <a:r>
              <a:rPr lang="hu-HU" sz="2400" b="1" dirty="0" smtClean="0"/>
              <a:t>2018/2019 tanévben:</a:t>
            </a:r>
          </a:p>
          <a:p>
            <a:endParaRPr lang="hu-HU" sz="2400" b="1" dirty="0" smtClean="0"/>
          </a:p>
          <a:p>
            <a:r>
              <a:rPr lang="hu-HU" sz="2400" dirty="0" smtClean="0"/>
              <a:t> </a:t>
            </a:r>
            <a:r>
              <a:rPr lang="hu-HU" sz="2400" dirty="0" smtClean="0"/>
              <a:t>INYR használatának elfogadása</a:t>
            </a:r>
            <a:endParaRPr lang="hu-HU" sz="2400" dirty="0" smtClean="0"/>
          </a:p>
          <a:p>
            <a:r>
              <a:rPr lang="hu-HU" sz="2400" dirty="0" smtClean="0"/>
              <a:t> </a:t>
            </a:r>
            <a:r>
              <a:rPr lang="hu-HU" sz="2400" dirty="0" smtClean="0"/>
              <a:t>INYR Belső szabályzat létrehozásának igénye</a:t>
            </a:r>
          </a:p>
          <a:p>
            <a:r>
              <a:rPr lang="hu-HU" sz="2400" dirty="0" smtClean="0"/>
              <a:t>Tagintézményi közreműködések a belső szabályzat kialakításában</a:t>
            </a:r>
          </a:p>
          <a:p>
            <a:r>
              <a:rPr lang="hu-HU" sz="2400" dirty="0" smtClean="0"/>
              <a:t>Folyamatos </a:t>
            </a:r>
            <a:r>
              <a:rPr lang="hu-HU" sz="2400" dirty="0" err="1" smtClean="0"/>
              <a:t>emailes</a:t>
            </a:r>
            <a:r>
              <a:rPr lang="hu-HU" sz="2400" dirty="0" smtClean="0"/>
              <a:t> illetve telefonos elérhetőség révén a megakadások, nehézségek azonnali kezelése</a:t>
            </a:r>
            <a:endParaRPr lang="hu-HU" sz="2400" dirty="0"/>
          </a:p>
          <a:p>
            <a:endParaRPr lang="hu-HU" sz="2400" dirty="0"/>
          </a:p>
        </p:txBody>
      </p:sp>
    </p:spTree>
    <p:extLst>
      <p:ext uri="{BB962C8B-B14F-4D97-AF65-F5344CB8AC3E}">
        <p14:creationId xmlns:p14="http://schemas.microsoft.com/office/powerpoint/2010/main" val="372523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04109" y="803565"/>
            <a:ext cx="9020497" cy="5173418"/>
          </a:xfrm>
        </p:spPr>
        <p:txBody>
          <a:bodyPr>
            <a:normAutofit fontScale="92500" lnSpcReduction="10000"/>
          </a:bodyPr>
          <a:lstStyle/>
          <a:p>
            <a:r>
              <a:rPr lang="hu-HU" sz="2400" b="1" dirty="0" smtClean="0"/>
              <a:t>A munkaközösség szakmai területén bevezetett jogszabályi változások </a:t>
            </a:r>
            <a:endParaRPr lang="hu-HU" sz="2400" b="1" dirty="0"/>
          </a:p>
          <a:p>
            <a:pPr marL="0" indent="0">
              <a:buNone/>
            </a:pPr>
            <a:r>
              <a:rPr lang="hu-HU" sz="2400" b="1" dirty="0" smtClean="0"/>
              <a:t>2019. június 7-ig, amennyiben vannak:</a:t>
            </a:r>
          </a:p>
          <a:p>
            <a:pPr marL="0" indent="0">
              <a:buNone/>
            </a:pPr>
            <a:endParaRPr lang="hu-HU" sz="2400" b="1" dirty="0" smtClean="0"/>
          </a:p>
          <a:p>
            <a:r>
              <a:rPr lang="hu-HU" sz="2400" b="1" dirty="0"/>
              <a:t> </a:t>
            </a:r>
            <a:r>
              <a:rPr lang="hu-HU" dirty="0"/>
              <a:t>2011. évi CXC. Törvény a nemzeti köznevelésről 44/B. §-t, valamint a 44/C. §-t hatályon kívül helyezte a </a:t>
            </a:r>
            <a:r>
              <a:rPr lang="hu-HU" b="1" i="1" dirty="0"/>
              <a:t>2018. évi </a:t>
            </a:r>
            <a:r>
              <a:rPr lang="hu-HU" b="1" i="1" dirty="0" err="1"/>
              <a:t>LXXXIX.törvény</a:t>
            </a:r>
            <a:r>
              <a:rPr lang="hu-HU" b="1" i="1" dirty="0"/>
              <a:t> az oktatási nyilvántartásról. 	</a:t>
            </a:r>
            <a:r>
              <a:rPr lang="hu-HU" b="1" i="1" dirty="0">
                <a:sym typeface="Wingdings" panose="05000000000000000000" pitchFamily="2" charset="2"/>
              </a:rPr>
              <a:t> </a:t>
            </a:r>
            <a:r>
              <a:rPr lang="hu-HU" b="1" i="1" dirty="0"/>
              <a:t>Hatálytalan 2019. január 1-től.</a:t>
            </a:r>
          </a:p>
          <a:p>
            <a:pPr marL="0" indent="0">
              <a:buNone/>
            </a:pPr>
            <a:endParaRPr lang="hu-HU" b="1" i="1" dirty="0"/>
          </a:p>
          <a:p>
            <a:r>
              <a:rPr lang="hu-HU" b="1" i="1" u="sng" dirty="0"/>
              <a:t>Helyette</a:t>
            </a:r>
            <a:r>
              <a:rPr lang="hu-HU" b="1" i="1" dirty="0"/>
              <a:t>: </a:t>
            </a:r>
          </a:p>
          <a:p>
            <a:pPr lvl="1"/>
            <a:r>
              <a:rPr lang="hu-HU" b="1" i="1" dirty="0"/>
              <a:t>2. melléklet a 2018. évi LXXXIX. törvényhez</a:t>
            </a:r>
          </a:p>
          <a:p>
            <a:pPr lvl="2"/>
            <a:r>
              <a:rPr lang="hu-HU" b="1" i="1" dirty="0"/>
              <a:t>A pedagógiai szakszolgálatok által alkalmazott integrált nyomon követő rendszer</a:t>
            </a:r>
          </a:p>
          <a:p>
            <a:pPr marL="914400" lvl="2" indent="0">
              <a:buNone/>
            </a:pPr>
            <a:endParaRPr lang="hu-HU" b="1" i="1" dirty="0"/>
          </a:p>
          <a:p>
            <a:pPr lvl="1" algn="just"/>
            <a:r>
              <a:rPr lang="hu-HU" b="1" i="1" dirty="0"/>
              <a:t>Valamint 7. § </a:t>
            </a:r>
            <a:r>
              <a:rPr lang="hu-HU" dirty="0"/>
              <a:t>(15) A személyes adatokat A pedagógiai szakszolgálatok által alkalmazott integrált nyomon követő rendszerből (a továbbiakban: INYR) az adatkezelő a pedagógiai szakszolgálati intézmény ellátásának utolsó igénybevételétől számított húsz év elteltével </a:t>
            </a:r>
            <a:r>
              <a:rPr lang="hu-HU" dirty="0" err="1"/>
              <a:t>törli</a:t>
            </a:r>
            <a:r>
              <a:rPr lang="hu-HU" dirty="0"/>
              <a:t> a nyilvántartásból. (eddig 15 év volt)</a:t>
            </a:r>
            <a:endParaRPr lang="hu-HU" b="1" i="1" dirty="0"/>
          </a:p>
          <a:p>
            <a:endParaRPr lang="hu-HU" sz="2400" b="1" dirty="0" smtClean="0"/>
          </a:p>
          <a:p>
            <a:pPr marL="0" indent="0">
              <a:buNone/>
            </a:pPr>
            <a:endParaRPr lang="hu-HU" dirty="0"/>
          </a:p>
          <a:p>
            <a:pPr marL="0" indent="0">
              <a:buNone/>
            </a:pPr>
            <a:endParaRPr lang="hu-HU" dirty="0"/>
          </a:p>
          <a:p>
            <a:pPr marL="0" indent="0">
              <a:buNone/>
            </a:pPr>
            <a:endParaRPr lang="hu-HU" dirty="0" smtClean="0"/>
          </a:p>
        </p:txBody>
      </p:sp>
    </p:spTree>
    <p:extLst>
      <p:ext uri="{BB962C8B-B14F-4D97-AF65-F5344CB8AC3E}">
        <p14:creationId xmlns:p14="http://schemas.microsoft.com/office/powerpoint/2010/main" val="19813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1503373" y="159790"/>
            <a:ext cx="10419849" cy="6478697"/>
          </a:xfrm>
          <a:prstGeom prst="rect">
            <a:avLst/>
          </a:prstGeom>
          <a:noFill/>
        </p:spPr>
        <p:txBody>
          <a:bodyPr wrap="square" rtlCol="0">
            <a:spAutoFit/>
          </a:bodyPr>
          <a:lstStyle/>
          <a:p>
            <a:r>
              <a:rPr lang="hu-HU" sz="1200" b="1" i="1" u="sng" dirty="0"/>
              <a:t>2. melléklet a 2018. évi LXXXIX. törvényhez</a:t>
            </a:r>
            <a:endParaRPr lang="hu-HU" sz="1200" dirty="0"/>
          </a:p>
          <a:p>
            <a:endParaRPr lang="hu-HU" sz="1050" b="1" i="1" dirty="0" smtClean="0"/>
          </a:p>
          <a:p>
            <a:r>
              <a:rPr lang="hu-HU" sz="1100" b="1" i="1" dirty="0" smtClean="0"/>
              <a:t>A </a:t>
            </a:r>
            <a:r>
              <a:rPr lang="hu-HU" sz="1100" b="1" i="1" dirty="0"/>
              <a:t>pedagógiai szakszolgálatok által alkalmazott integrált nyomon követő rendszer</a:t>
            </a:r>
            <a:endParaRPr lang="hu-HU" sz="1100" dirty="0"/>
          </a:p>
          <a:p>
            <a:pPr lvl="0"/>
            <a:endParaRPr lang="hu-HU" sz="1050" b="1" u="sng" dirty="0" smtClean="0"/>
          </a:p>
          <a:p>
            <a:pPr lvl="0"/>
            <a:r>
              <a:rPr lang="hu-HU" sz="1050" b="1" u="sng" dirty="0" smtClean="0"/>
              <a:t>Az </a:t>
            </a:r>
            <a:r>
              <a:rPr lang="hu-HU" sz="1050" b="1" u="sng" dirty="0"/>
              <a:t>INYR az alábbi személyes adatokat tartalmazza:</a:t>
            </a:r>
            <a:endParaRPr lang="hu-HU" sz="1050" dirty="0"/>
          </a:p>
          <a:p>
            <a:r>
              <a:rPr lang="hu-HU" sz="1050" b="1" dirty="0"/>
              <a:t>1.1. a pedagógiai szakszolgálati ellátásban részesülő személy személyes adatai:</a:t>
            </a:r>
            <a:endParaRPr lang="hu-HU" sz="1050" dirty="0"/>
          </a:p>
          <a:p>
            <a:pPr lvl="1"/>
            <a:r>
              <a:rPr lang="hu-HU" sz="1050" i="1" dirty="0"/>
              <a:t>a) </a:t>
            </a:r>
            <a:r>
              <a:rPr lang="hu-HU" sz="1050" dirty="0"/>
              <a:t>oktatási azonosító száma;</a:t>
            </a:r>
          </a:p>
          <a:p>
            <a:pPr lvl="1"/>
            <a:r>
              <a:rPr lang="hu-HU" sz="1050" i="1" dirty="0"/>
              <a:t>b) </a:t>
            </a:r>
            <a:r>
              <a:rPr lang="hu-HU" sz="1050" dirty="0"/>
              <a:t>az 1. melléklet I. alcím </a:t>
            </a:r>
            <a:r>
              <a:rPr lang="hu-HU" sz="1050" i="1" dirty="0"/>
              <a:t>b)</a:t>
            </a:r>
            <a:r>
              <a:rPr lang="hu-HU" sz="1050" dirty="0"/>
              <a:t>, </a:t>
            </a:r>
            <a:r>
              <a:rPr lang="hu-HU" sz="1050" i="1" dirty="0"/>
              <a:t>e)-g) </a:t>
            </a:r>
            <a:r>
              <a:rPr lang="hu-HU" sz="1050" dirty="0"/>
              <a:t>pontjában foglalt adatai, valamint hátrányos vagy halmozottan hátrányos helyzete;</a:t>
            </a:r>
          </a:p>
          <a:p>
            <a:pPr lvl="1"/>
            <a:r>
              <a:rPr lang="hu-HU" sz="1050" i="1" dirty="0"/>
              <a:t>c) </a:t>
            </a:r>
            <a:r>
              <a:rPr lang="hu-HU" sz="1050" dirty="0"/>
              <a:t>törvényes képviselőjének az </a:t>
            </a:r>
            <a:r>
              <a:rPr lang="hu-HU" sz="1050" dirty="0" err="1"/>
              <a:t>Nkt</a:t>
            </a:r>
            <a:r>
              <a:rPr lang="hu-HU" sz="1050" dirty="0"/>
              <a:t>. 41. § (4) bekezdés </a:t>
            </a:r>
            <a:r>
              <a:rPr lang="hu-HU" sz="1050" i="1" dirty="0"/>
              <a:t>b) </a:t>
            </a:r>
            <a:r>
              <a:rPr lang="hu-HU" sz="1050" dirty="0"/>
              <a:t>pontjában foglalt adatai;</a:t>
            </a:r>
          </a:p>
          <a:p>
            <a:pPr lvl="1"/>
            <a:r>
              <a:rPr lang="hu-HU" sz="1050" i="1" dirty="0"/>
              <a:t>d) </a:t>
            </a:r>
            <a:r>
              <a:rPr lang="hu-HU" sz="1050" dirty="0"/>
              <a:t>egészségügyi, továbbá a pedagógiai szakszolgálaton kívüli köznevelési ellátása során keletkezett azon dokumentumok kiállításának időpontja, tartalma, kibocsátójának neve, amelyek a pedagógiai szakszolgálati ellátást megelőzően keletkeztek, az ellátott vagy törvényes képviselője rendelkezésére állnak és az ellátáshoz feltétlenül szükségesek;</a:t>
            </a:r>
          </a:p>
          <a:p>
            <a:r>
              <a:rPr lang="hu-HU" sz="1050" dirty="0"/>
              <a:t> </a:t>
            </a:r>
          </a:p>
          <a:p>
            <a:r>
              <a:rPr lang="hu-HU" sz="1050" b="1" dirty="0"/>
              <a:t>1.2. az ellátott adataihoz kapcsolva a pedagógiai szakszolgálati ellátására vonatkozóan</a:t>
            </a:r>
            <a:endParaRPr lang="hu-HU" sz="1050" dirty="0"/>
          </a:p>
          <a:p>
            <a:pPr lvl="1"/>
            <a:r>
              <a:rPr lang="hu-HU" sz="1050" i="1" dirty="0"/>
              <a:t>a) </a:t>
            </a:r>
            <a:r>
              <a:rPr lang="hu-HU" sz="1050" dirty="0"/>
              <a:t>a szűrést, vizsgálatot végző intézmény neve, címe, a szűrés eredménye, a szűrés, vizsgálat kérelmezőjének neve, címe, elérhetősége, a szűrés, vizsgálat módszere, eszköze, eredménye, megállapításai, a szűrési, vizsgálati eljárásban szereplő szakemberek neve, végzettsége, szakképzettsége, a szűrés, vizsgálat időpontja, időtartama, helye;</a:t>
            </a:r>
          </a:p>
          <a:p>
            <a:pPr lvl="1"/>
            <a:r>
              <a:rPr lang="hu-HU" sz="1050" i="1" dirty="0"/>
              <a:t>b) </a:t>
            </a:r>
            <a:r>
              <a:rPr lang="hu-HU" sz="1050" dirty="0"/>
              <a:t>az állapotmegismerést végző intézmény neve, címe, az állapotmegismerés kérelmezőjének neve, címe, elérhetősége, az állapotmegismerés időpontja, időtartama, helye, az állapotmegismerés módszere, eszköze, az állapotmegismerés eredménye és megállapításai, az eljárásban közreműködő szakember neve, végzettsége, szakképzettsége;</a:t>
            </a:r>
          </a:p>
          <a:p>
            <a:pPr lvl="1"/>
            <a:r>
              <a:rPr lang="hu-HU" sz="1050" i="1" dirty="0"/>
              <a:t>c) </a:t>
            </a:r>
            <a:r>
              <a:rPr lang="hu-HU" sz="1050" dirty="0"/>
              <a:t>a szűrés, vizsgálat, állapotmegismerés alapján megállapított szükséges segítő beavatkozás megnevezése, óraszáma, időtartama, módszere, eszköze, helyszíne, a segítő beavatkozást végző intézmény adatai, a részt vevő szakember neve, végzettsége, szakképzettsége, a segítő beavatkozás eredménye;</a:t>
            </a:r>
          </a:p>
          <a:p>
            <a:pPr lvl="1"/>
            <a:r>
              <a:rPr lang="hu-HU" sz="1050" i="1" dirty="0"/>
              <a:t>d) </a:t>
            </a:r>
            <a:r>
              <a:rPr lang="hu-HU" sz="1050" dirty="0"/>
              <a:t>a szűrés, vizsgálat, állapotmegismerés eredményével kapcsolatos törvényes képviselői nyilatkozat, a törvényes képviselői felülvizsgálati kérelem adatai;</a:t>
            </a:r>
          </a:p>
          <a:p>
            <a:pPr lvl="1"/>
            <a:r>
              <a:rPr lang="hu-HU" sz="1050" i="1" dirty="0"/>
              <a:t>e) </a:t>
            </a:r>
            <a:r>
              <a:rPr lang="hu-HU" sz="1050" dirty="0"/>
              <a:t>a felülvizsgálat oka, kérelmezője, legutóbbi vizsgálat, felülvizsgálat óta eltelt idő, felülvizsgálatot végző intézmény neve, címe, a felülvizsgálat módszere, eszköze, időpontja, időtartama, helyszíne, a felülvizsgálatot végző szakemberek neve, végzettsége, szakképzettsége, a felülvizsgálat eredménye;</a:t>
            </a:r>
          </a:p>
          <a:p>
            <a:pPr lvl="1"/>
            <a:r>
              <a:rPr lang="hu-HU" sz="1050" dirty="0"/>
              <a:t> </a:t>
            </a:r>
          </a:p>
          <a:p>
            <a:r>
              <a:rPr lang="hu-HU" sz="1050" b="1" dirty="0"/>
              <a:t>1.3. a pedagógiai szakszolgálati intézmények működéséről szóló jogszabályban meghatározott közigazgatási hatósági eljárás adatai közül</a:t>
            </a:r>
            <a:endParaRPr lang="hu-HU" sz="1050" dirty="0"/>
          </a:p>
          <a:p>
            <a:pPr lvl="1"/>
            <a:r>
              <a:rPr lang="hu-HU" sz="1050" i="1" dirty="0"/>
              <a:t>a) </a:t>
            </a:r>
            <a:r>
              <a:rPr lang="hu-HU" sz="1050" dirty="0"/>
              <a:t>az eljárás kezdeményezőjének neve, címe, elérhetősége:</a:t>
            </a:r>
          </a:p>
          <a:p>
            <a:pPr lvl="1"/>
            <a:r>
              <a:rPr lang="hu-HU" sz="1050" i="1" dirty="0"/>
              <a:t>b) </a:t>
            </a:r>
            <a:r>
              <a:rPr lang="hu-HU" sz="1050" dirty="0"/>
              <a:t>az eljárás oka;</a:t>
            </a:r>
          </a:p>
          <a:p>
            <a:pPr lvl="1"/>
            <a:r>
              <a:rPr lang="hu-HU" sz="1050" i="1" dirty="0"/>
              <a:t>c) </a:t>
            </a:r>
            <a:r>
              <a:rPr lang="hu-HU" sz="1050" dirty="0"/>
              <a:t>az eljárás eredménye;</a:t>
            </a:r>
          </a:p>
          <a:p>
            <a:pPr lvl="1"/>
            <a:r>
              <a:rPr lang="hu-HU" sz="1050" i="1" dirty="0"/>
              <a:t>d) </a:t>
            </a:r>
            <a:r>
              <a:rPr lang="hu-HU" sz="1050" dirty="0"/>
              <a:t>a közigazgatási hatósági el járás ügyszáma.</a:t>
            </a:r>
          </a:p>
          <a:p>
            <a:r>
              <a:rPr lang="hu-HU" sz="1050" dirty="0"/>
              <a:t> </a:t>
            </a:r>
          </a:p>
          <a:p>
            <a:pPr lvl="0"/>
            <a:r>
              <a:rPr lang="hu-HU" sz="1050" b="1" u="sng" dirty="0"/>
              <a:t>A gyermek, tanuló pedagógiai szakszolgálati ellátása során keletkezett adatokat jogszabályban meghatározott feladatellátási kötelezettséggel rendelkező pedagógiai szakszolgálati intézménynek a gyermekkel, tanulóval közvetlenül foglalkozó szakembere köteles az INYR-be rögzíteni.</a:t>
            </a:r>
            <a:endParaRPr lang="hu-HU" sz="1050" dirty="0"/>
          </a:p>
          <a:p>
            <a:r>
              <a:rPr lang="hu-HU" sz="1050" b="1" dirty="0"/>
              <a:t> </a:t>
            </a:r>
            <a:endParaRPr lang="hu-HU" sz="1050" dirty="0"/>
          </a:p>
          <a:p>
            <a:r>
              <a:rPr lang="hu-HU" sz="1050" b="1" u="sng" dirty="0"/>
              <a:t>3. Az ellátott gyermekre, tanulóra vonatkozó személyes adatokat az INYR-</a:t>
            </a:r>
            <a:r>
              <a:rPr lang="hu-HU" sz="1050" b="1" u="sng" dirty="0" err="1"/>
              <a:t>ből</a:t>
            </a:r>
            <a:endParaRPr lang="hu-HU" sz="1050" dirty="0"/>
          </a:p>
          <a:p>
            <a:pPr lvl="1"/>
            <a:r>
              <a:rPr lang="hu-HU" sz="1050" dirty="0"/>
              <a:t>3.1. a pedagógiai szakszolgálatnak a gyermeket, tanulót közvetlenül ellátó munkatársa,</a:t>
            </a:r>
          </a:p>
          <a:p>
            <a:pPr lvl="1"/>
            <a:r>
              <a:rPr lang="hu-HU" sz="1050" dirty="0"/>
              <a:t>3.2. a gyermeket, tanulót közvetlenül ellátó pedagógiai szakszolgálati intézmény vezetője ismerheti meg.</a:t>
            </a:r>
          </a:p>
          <a:p>
            <a:endParaRPr lang="hu-HU" sz="1600" dirty="0"/>
          </a:p>
        </p:txBody>
      </p:sp>
    </p:spTree>
    <p:extLst>
      <p:ext uri="{BB962C8B-B14F-4D97-AF65-F5344CB8AC3E}">
        <p14:creationId xmlns:p14="http://schemas.microsoft.com/office/powerpoint/2010/main" val="57128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72194" y="836023"/>
            <a:ext cx="9579429" cy="4661672"/>
          </a:xfrm>
        </p:spPr>
        <p:txBody>
          <a:bodyPr>
            <a:normAutofit/>
          </a:bodyPr>
          <a:lstStyle/>
          <a:p>
            <a:pPr marL="0" indent="0">
              <a:buNone/>
            </a:pPr>
            <a:r>
              <a:rPr lang="hu-HU" sz="2400" b="1" dirty="0" smtClean="0"/>
              <a:t>A munkaközösség legfontosabb kérdései:</a:t>
            </a:r>
          </a:p>
          <a:p>
            <a:pPr marL="0" indent="0">
              <a:buNone/>
            </a:pPr>
            <a:endParaRPr lang="hu-HU" dirty="0"/>
          </a:p>
          <a:p>
            <a:r>
              <a:rPr lang="hu-HU" sz="2400" dirty="0" smtClean="0"/>
              <a:t> </a:t>
            </a:r>
            <a:r>
              <a:rPr lang="hu-HU" sz="2400" dirty="0" smtClean="0"/>
              <a:t>Papír alapú adminisztráció – INYR – kiválthatja-e?</a:t>
            </a:r>
          </a:p>
          <a:p>
            <a:r>
              <a:rPr lang="hu-HU" sz="2400" dirty="0" smtClean="0"/>
              <a:t>Munkaidő nyilvántartás és/vagy gyerek/tanuló </a:t>
            </a:r>
            <a:r>
              <a:rPr lang="hu-HU" sz="2400" dirty="0" err="1" smtClean="0"/>
              <a:t>nyomonkövető</a:t>
            </a:r>
            <a:r>
              <a:rPr lang="hu-HU" sz="2400" dirty="0" smtClean="0"/>
              <a:t> rendszer?</a:t>
            </a:r>
            <a:endParaRPr lang="hu-HU" sz="2400" dirty="0" smtClean="0"/>
          </a:p>
          <a:p>
            <a:r>
              <a:rPr lang="hu-HU" sz="2400" dirty="0"/>
              <a:t> </a:t>
            </a:r>
            <a:r>
              <a:rPr lang="hu-HU" sz="2400" dirty="0" smtClean="0"/>
              <a:t>Munkaidő nyilvántartás/jelenléti ív vezetése meddig szükséges még?</a:t>
            </a:r>
            <a:endParaRPr lang="hu-HU" sz="2400" dirty="0" smtClean="0"/>
          </a:p>
          <a:p>
            <a:endParaRPr lang="hu-HU" dirty="0" smtClean="0"/>
          </a:p>
          <a:p>
            <a:endParaRPr lang="hu-HU" dirty="0"/>
          </a:p>
        </p:txBody>
      </p:sp>
    </p:spTree>
    <p:extLst>
      <p:ext uri="{BB962C8B-B14F-4D97-AF65-F5344CB8AC3E}">
        <p14:creationId xmlns:p14="http://schemas.microsoft.com/office/powerpoint/2010/main" val="261009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955075" y="962297"/>
            <a:ext cx="9683932" cy="4705214"/>
          </a:xfrm>
        </p:spPr>
        <p:txBody>
          <a:bodyPr>
            <a:normAutofit fontScale="92500" lnSpcReduction="20000"/>
          </a:bodyPr>
          <a:lstStyle/>
          <a:p>
            <a:pPr marL="0" indent="0">
              <a:buNone/>
            </a:pPr>
            <a:r>
              <a:rPr lang="hu-HU" sz="2400" b="1" dirty="0" smtClean="0"/>
              <a:t>A munkaközösség legfontosabb nehézségei,:</a:t>
            </a:r>
          </a:p>
          <a:p>
            <a:pPr marL="0" indent="0">
              <a:buNone/>
            </a:pPr>
            <a:endParaRPr lang="hu-HU" dirty="0"/>
          </a:p>
          <a:p>
            <a:r>
              <a:rPr lang="hu-HU" sz="2400" dirty="0" smtClean="0"/>
              <a:t> </a:t>
            </a:r>
            <a:r>
              <a:rPr lang="hu-HU" sz="2400" dirty="0" smtClean="0"/>
              <a:t>INYR</a:t>
            </a:r>
            <a:endParaRPr lang="hu-HU" sz="2400" dirty="0" smtClean="0"/>
          </a:p>
          <a:p>
            <a:r>
              <a:rPr lang="hu-HU" sz="2400" dirty="0"/>
              <a:t> </a:t>
            </a:r>
            <a:r>
              <a:rPr lang="hu-HU" sz="2400" dirty="0" smtClean="0"/>
              <a:t>Az INYR melletti többszörös adminisztráció</a:t>
            </a:r>
          </a:p>
          <a:p>
            <a:r>
              <a:rPr lang="hu-HU" sz="2400" dirty="0" smtClean="0"/>
              <a:t>INYR fogalom rendszerének </a:t>
            </a:r>
            <a:r>
              <a:rPr lang="hu-HU" sz="2400" dirty="0" err="1" smtClean="0"/>
              <a:t>félreérhetősége</a:t>
            </a:r>
            <a:r>
              <a:rPr lang="hu-HU" sz="2400" dirty="0" smtClean="0"/>
              <a:t>, felesleges menüpontok sokasága</a:t>
            </a:r>
          </a:p>
          <a:p>
            <a:r>
              <a:rPr lang="hu-HU" sz="2400" dirty="0" smtClean="0"/>
              <a:t>INYR használatát lehetővé tévőeszközök hiánya – számítógépek, helyiségek</a:t>
            </a:r>
            <a:endParaRPr lang="hu-HU" sz="2400" dirty="0"/>
          </a:p>
          <a:p>
            <a:pPr marL="0" indent="0">
              <a:buNone/>
            </a:pPr>
            <a:endParaRPr lang="hu-HU" dirty="0" smtClean="0"/>
          </a:p>
          <a:p>
            <a:pPr marL="0" indent="0">
              <a:buNone/>
            </a:pPr>
            <a:endParaRPr lang="hu-HU" dirty="0" smtClean="0"/>
          </a:p>
          <a:p>
            <a:endParaRPr lang="hu-HU" dirty="0"/>
          </a:p>
          <a:p>
            <a:endParaRPr lang="hu-HU" dirty="0" smtClean="0"/>
          </a:p>
          <a:p>
            <a:pPr marL="0" indent="0">
              <a:buNone/>
            </a:pPr>
            <a:r>
              <a:rPr lang="hu-HU" dirty="0" smtClean="0"/>
              <a:t> </a:t>
            </a:r>
          </a:p>
          <a:p>
            <a:endParaRPr lang="hu-HU" dirty="0"/>
          </a:p>
        </p:txBody>
      </p:sp>
    </p:spTree>
    <p:extLst>
      <p:ext uri="{BB962C8B-B14F-4D97-AF65-F5344CB8AC3E}">
        <p14:creationId xmlns:p14="http://schemas.microsoft.com/office/powerpoint/2010/main" val="1681943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939022" y="2491377"/>
            <a:ext cx="8596668" cy="1320800"/>
          </a:xfrm>
        </p:spPr>
        <p:txBody>
          <a:bodyPr/>
          <a:lstStyle/>
          <a:p>
            <a:r>
              <a:rPr lang="hu-HU" b="1" dirty="0" smtClean="0">
                <a:solidFill>
                  <a:schemeClr val="tx1"/>
                </a:solidFill>
              </a:rPr>
              <a:t>Köszönöm a figyelmet!</a:t>
            </a:r>
            <a:endParaRPr lang="hu-HU" b="1" dirty="0">
              <a:solidFill>
                <a:schemeClr val="tx1"/>
              </a:solidFill>
            </a:endParaRPr>
          </a:p>
        </p:txBody>
      </p:sp>
    </p:spTree>
    <p:extLst>
      <p:ext uri="{BB962C8B-B14F-4D97-AF65-F5344CB8AC3E}">
        <p14:creationId xmlns:p14="http://schemas.microsoft.com/office/powerpoint/2010/main" val="1719682226"/>
      </p:ext>
    </p:extLst>
  </p:cSld>
  <p:clrMapOvr>
    <a:masterClrMapping/>
  </p:clrMapOvr>
</p:sld>
</file>

<file path=ppt/theme/theme1.xml><?xml version="1.0" encoding="utf-8"?>
<a:theme xmlns:a="http://schemas.openxmlformats.org/drawingml/2006/main" name="Szálak">
  <a:themeElements>
    <a:clrScheme name="Szálak">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zál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zála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146</TotalTime>
  <Words>345</Words>
  <Application>Microsoft Office PowerPoint</Application>
  <PresentationFormat>Szélesvásznú</PresentationFormat>
  <Paragraphs>80</Paragraphs>
  <Slides>8</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8</vt:i4>
      </vt:variant>
    </vt:vector>
  </HeadingPairs>
  <TitlesOfParts>
    <vt:vector size="13" baseType="lpstr">
      <vt:lpstr>Arial</vt:lpstr>
      <vt:lpstr>Century Gothic</vt:lpstr>
      <vt:lpstr>Wingdings</vt:lpstr>
      <vt:lpstr>Wingdings 3</vt:lpstr>
      <vt:lpstr>Szálak</vt:lpstr>
      <vt:lpstr>Összevont munkaközösség vezetői és igazgatótanácsi értekezlet</vt:lpstr>
      <vt:lpstr>PowerPoint-bemutató</vt:lpstr>
      <vt:lpstr>PowerPoint-bemutató</vt:lpstr>
      <vt:lpstr>PowerPoint-bemutató</vt:lpstr>
      <vt:lpstr>PowerPoint-bemutató</vt:lpstr>
      <vt:lpstr>PowerPoint-bemutató</vt:lpstr>
      <vt:lpstr>PowerPoint-bemutató</vt:lpstr>
      <vt:lpstr>Köszönöm a figyelmet!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Összevont munkaközösség vezetői és igazgatótanácsi értekezlet</dc:title>
  <dc:creator>User</dc:creator>
  <cp:lastModifiedBy>Zsolt Thén</cp:lastModifiedBy>
  <cp:revision>28</cp:revision>
  <dcterms:created xsi:type="dcterms:W3CDTF">2017-01-05T09:06:31Z</dcterms:created>
  <dcterms:modified xsi:type="dcterms:W3CDTF">2019-06-08T14:21:22Z</dcterms:modified>
</cp:coreProperties>
</file>