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2022. 01. 25.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2022. 01. 25.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2022. 01. 25.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07794" y="2717321"/>
            <a:ext cx="8144134" cy="1337700"/>
          </a:xfrm>
        </p:spPr>
        <p:txBody>
          <a:bodyPr>
            <a:noAutofit/>
          </a:bodyPr>
          <a:lstStyle/>
          <a:p>
            <a:pPr algn="ctr"/>
            <a:r>
              <a:rPr lang="hu-HU" sz="4000" dirty="0"/>
              <a:t>2021/2022 tanév I. félévre szóló munkatervi beszámoló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6404689" y="156855"/>
            <a:ext cx="55860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b="1"/>
              <a:t>Gyógypedagógiai Tanácsadás, Korai Fejlesztés és Gondozás </a:t>
            </a:r>
            <a:endParaRPr lang="hu-HU" sz="2800" dirty="0"/>
          </a:p>
        </p:txBody>
      </p:sp>
      <p:sp>
        <p:nvSpPr>
          <p:cNvPr id="7" name="Alcím 2"/>
          <p:cNvSpPr>
            <a:spLocks noGrp="1"/>
          </p:cNvSpPr>
          <p:nvPr>
            <p:ph type="subTitle" idx="1"/>
          </p:nvPr>
        </p:nvSpPr>
        <p:spPr>
          <a:xfrm>
            <a:off x="2365958" y="4532062"/>
            <a:ext cx="8144134" cy="2056025"/>
          </a:xfrm>
        </p:spPr>
        <p:txBody>
          <a:bodyPr>
            <a:normAutofit lnSpcReduction="10000"/>
          </a:bodyPr>
          <a:lstStyle/>
          <a:p>
            <a:r>
              <a:rPr lang="hu-HU" sz="2300" dirty="0"/>
              <a:t>Cegléd, 2022. január 20.</a:t>
            </a:r>
          </a:p>
          <a:p>
            <a:r>
              <a:rPr lang="hu-HU" sz="2300" dirty="0"/>
              <a:t>2700 Cegléd, Malom tér 3.</a:t>
            </a:r>
          </a:p>
          <a:p>
            <a:r>
              <a:rPr lang="hu-HU" sz="2300" dirty="0"/>
              <a:t>Munkaközösség vezető: Melegné Steiner Ildikó</a:t>
            </a:r>
          </a:p>
          <a:p>
            <a:endParaRPr lang="hu-HU" sz="2300" dirty="0"/>
          </a:p>
          <a:p>
            <a:r>
              <a:rPr lang="hu-HU" sz="2300" dirty="0"/>
              <a:t>E-mail </a:t>
            </a:r>
            <a:r>
              <a:rPr lang="hu-HU" sz="2300" dirty="0" err="1"/>
              <a:t>cím:pmpsz.korai.munkakozosseg@gmail.com</a:t>
            </a:r>
            <a:r>
              <a:rPr lang="hu-HU" sz="2300" dirty="0"/>
              <a:t> </a:t>
            </a:r>
          </a:p>
          <a:p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53228"/>
            <a:ext cx="9981928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által kitűzött célok és elért eredmények a 2021/2022 első félévére vonatkozóan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3517" y="2005070"/>
            <a:ext cx="5275161" cy="4611389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hu-HU" dirty="0"/>
              <a:t>Célok</a:t>
            </a:r>
          </a:p>
          <a:p>
            <a:r>
              <a:rPr lang="hu-HU" dirty="0"/>
              <a:t>A munkaközösség </a:t>
            </a:r>
            <a:r>
              <a:rPr lang="hu-HU" dirty="0" err="1"/>
              <a:t>újraszervezése</a:t>
            </a:r>
            <a:endParaRPr lang="hu-HU" dirty="0"/>
          </a:p>
          <a:p>
            <a:r>
              <a:rPr lang="hu-HU" dirty="0"/>
              <a:t>A munkaterv közös elkészítése és elfogadtatása</a:t>
            </a:r>
          </a:p>
          <a:p>
            <a:r>
              <a:rPr lang="hu-HU" dirty="0"/>
              <a:t>A munkaközösség életének szervezése</a:t>
            </a:r>
          </a:p>
          <a:p>
            <a:r>
              <a:rPr lang="hu-HU" dirty="0"/>
              <a:t>Információáramlás biztosítása</a:t>
            </a:r>
          </a:p>
          <a:p>
            <a:r>
              <a:rPr lang="hu-HU" dirty="0"/>
              <a:t>Tapasztalatcsere</a:t>
            </a:r>
          </a:p>
          <a:p>
            <a:r>
              <a:rPr lang="hu-HU" dirty="0"/>
              <a:t>Jógyakorlatok megismerése</a:t>
            </a:r>
          </a:p>
          <a:p>
            <a:r>
              <a:rPr lang="hu-HU" dirty="0"/>
              <a:t>Kapcsolattartás a többi munkaközösséggel és az intézmény szakmai vezetésével</a:t>
            </a:r>
          </a:p>
          <a:p>
            <a:r>
              <a:rPr lang="hu-HU" dirty="0"/>
              <a:t>Az ellátás színvonalának és hatékonyságának emelése</a:t>
            </a:r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594122" y="2336872"/>
            <a:ext cx="6327583" cy="439173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hu-HU" dirty="0"/>
              <a:t>Eredmények</a:t>
            </a:r>
          </a:p>
          <a:p>
            <a:r>
              <a:rPr lang="hu-HU" dirty="0"/>
              <a:t>A munkaközösség tagjaival a kapcsolatfelvétel megtörtént. </a:t>
            </a:r>
          </a:p>
          <a:p>
            <a:r>
              <a:rPr lang="hu-HU" dirty="0"/>
              <a:t>A munkatervet online kommunikációval közösen összeállítottuk.</a:t>
            </a:r>
          </a:p>
          <a:p>
            <a:r>
              <a:rPr lang="hu-HU" dirty="0"/>
              <a:t>Információáramlás emailen és a </a:t>
            </a:r>
            <a:r>
              <a:rPr lang="hu-HU" dirty="0" err="1"/>
              <a:t>messengeren</a:t>
            </a:r>
            <a:r>
              <a:rPr lang="hu-HU" dirty="0"/>
              <a:t> működtetett megyei csoporton keresztül történik. </a:t>
            </a:r>
          </a:p>
          <a:p>
            <a:r>
              <a:rPr lang="hu-HU" dirty="0"/>
              <a:t>Október 13-án jelenléti értekezleten tapasztalatcsere (ld.emlékeztető)</a:t>
            </a:r>
          </a:p>
          <a:p>
            <a:r>
              <a:rPr lang="hu-HU" dirty="0"/>
              <a:t>A jógyakorlatok a jan.27-ei értekezleten kerülnek bemutatásra.</a:t>
            </a:r>
          </a:p>
          <a:p>
            <a:r>
              <a:rPr lang="hu-HU" dirty="0"/>
              <a:t>Logopédia munkaközösségi értekezleten előadás (Melegné)</a:t>
            </a:r>
          </a:p>
          <a:p>
            <a:r>
              <a:rPr lang="hu-HU" dirty="0"/>
              <a:t>Konduktív munkaközösséggel közös értekezleti napok, sok kolléga mindkettőben érintett. </a:t>
            </a:r>
          </a:p>
          <a:p>
            <a:r>
              <a:rPr lang="hu-HU" dirty="0"/>
              <a:t>Bekapcsolódás a szakértői munkaközösség munkájába.</a:t>
            </a:r>
          </a:p>
        </p:txBody>
      </p:sp>
    </p:spTree>
    <p:extLst>
      <p:ext uri="{BB962C8B-B14F-4D97-AF65-F5344CB8AC3E}">
        <p14:creationId xmlns:p14="http://schemas.microsoft.com/office/powerpoint/2010/main" val="3649722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813613"/>
            <a:ext cx="10722634" cy="1080938"/>
          </a:xfrm>
        </p:spPr>
        <p:txBody>
          <a:bodyPr>
            <a:normAutofit/>
          </a:bodyPr>
          <a:lstStyle/>
          <a:p>
            <a:r>
              <a:rPr lang="hu-HU" sz="3100" dirty="0"/>
              <a:t>A munkaközösség szakmai területén bevezetett jogszabályi</a:t>
            </a:r>
            <a:br>
              <a:rPr lang="hu-HU" sz="3100" dirty="0"/>
            </a:br>
            <a:r>
              <a:rPr lang="hu-HU" sz="3100" dirty="0"/>
              <a:t>változások 2022. Január 15-ig,amennyiben vannak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0169" y="1994052"/>
            <a:ext cx="11953301" cy="48639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/>
              <a:t>A 37/2021.(VIII.31.) EMMI rendelet több ponton módosította a pedagógiai szakszolgálati intézmények működéséről szóló 15/2013.(II.26.) EMMI rendeletet. </a:t>
            </a:r>
          </a:p>
          <a:p>
            <a:pPr marL="0" indent="0">
              <a:buNone/>
            </a:pPr>
            <a:r>
              <a:rPr lang="hu-HU" dirty="0"/>
              <a:t>Lényegi elemek:</a:t>
            </a:r>
          </a:p>
          <a:p>
            <a:r>
              <a:rPr lang="hu-HU" dirty="0"/>
              <a:t>Életkortól függetlenül valamennyi vizsgálat a járási szakértői bizottság előtt indul. Kivéve</a:t>
            </a:r>
            <a:r>
              <a:rPr lang="hu-HU" dirty="0" smtClean="0"/>
              <a:t>: mozgásszervi/érzékszervi </a:t>
            </a:r>
            <a:r>
              <a:rPr lang="hu-HU" dirty="0"/>
              <a:t>fogyatékosság megállapítása. (2022.01.01-től)</a:t>
            </a:r>
          </a:p>
          <a:p>
            <a:r>
              <a:rPr lang="hu-HU" dirty="0"/>
              <a:t>Ha SNI áll fenn, a </a:t>
            </a:r>
            <a:r>
              <a:rPr lang="hu-HU" dirty="0" smtClean="0"/>
              <a:t>felülvizsgálatot </a:t>
            </a:r>
            <a:r>
              <a:rPr lang="hu-HU" dirty="0"/>
              <a:t>a megyei bizottság végzi. Ha nincs SNI, a </a:t>
            </a:r>
            <a:r>
              <a:rPr lang="hu-HU" dirty="0" smtClean="0"/>
              <a:t>felülvizsgálat </a:t>
            </a:r>
            <a:r>
              <a:rPr lang="hu-HU" dirty="0"/>
              <a:t>a járási bizottság végzi. (2021.09.01-től)</a:t>
            </a:r>
          </a:p>
          <a:p>
            <a:r>
              <a:rPr lang="hu-HU" dirty="0"/>
              <a:t>A járási szakértői bizottság nemcsak 18 hó alatti, hanem 3 év alatti gyermekek esetében is elkészítheti a szakértői véleményt a gyermek külön vizsgálata nélkül szakorvosi diagnózis és javaslat alapján. (2022.01.01-től)</a:t>
            </a:r>
          </a:p>
          <a:p>
            <a:r>
              <a:rPr lang="hu-HU" dirty="0"/>
              <a:t>A járási sz.bizottság csak akkor küldi el a </a:t>
            </a:r>
            <a:r>
              <a:rPr lang="hu-HU" dirty="0" err="1"/>
              <a:t>szak.vél</a:t>
            </a:r>
            <a:r>
              <a:rPr lang="hu-HU" dirty="0"/>
              <a:t>-t a megyei bizottságnak, ha a korai fejlesztésre való jogosultsággal egy időben felmerül az SNI gyanúja.(2022.01.01-től)</a:t>
            </a:r>
          </a:p>
        </p:txBody>
      </p:sp>
    </p:spTree>
    <p:extLst>
      <p:ext uri="{BB962C8B-B14F-4D97-AF65-F5344CB8AC3E}">
        <p14:creationId xmlns:p14="http://schemas.microsoft.com/office/powerpoint/2010/main" val="1940896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001" y="770481"/>
            <a:ext cx="10248181" cy="1080938"/>
          </a:xfrm>
        </p:spPr>
        <p:txBody>
          <a:bodyPr>
            <a:normAutofit fontScale="90000"/>
          </a:bodyPr>
          <a:lstStyle/>
          <a:p>
            <a:r>
              <a:rPr lang="hu-HU" dirty="0"/>
              <a:t>A munkaközösség legfontosabb célkitűzései a 2021/2022 második félévére a munkatervben megjelöltek alapján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001" y="1994054"/>
            <a:ext cx="12050519" cy="4863946"/>
          </a:xfrm>
        </p:spPr>
        <p:txBody>
          <a:bodyPr/>
          <a:lstStyle/>
          <a:p>
            <a:r>
              <a:rPr lang="hu-HU" dirty="0"/>
              <a:t>3 év alatti korosztályt érintő fül-orr-gégészeti és </a:t>
            </a:r>
            <a:r>
              <a:rPr lang="hu-HU" dirty="0" err="1"/>
              <a:t>audiológiai</a:t>
            </a:r>
            <a:r>
              <a:rPr lang="hu-HU" dirty="0"/>
              <a:t> kérdések – összevetve a tipikus nyelvi fejlődésmenettel</a:t>
            </a:r>
          </a:p>
          <a:p>
            <a:r>
              <a:rPr lang="hu-HU" dirty="0"/>
              <a:t>A gyász közlésének ideje és módja</a:t>
            </a:r>
          </a:p>
          <a:p>
            <a:r>
              <a:rPr lang="hu-HU" dirty="0"/>
              <a:t>0-3 év közötti terápiák kategorizálása</a:t>
            </a:r>
          </a:p>
          <a:p>
            <a:r>
              <a:rPr lang="hu-HU" dirty="0"/>
              <a:t>Halmozott vagy érzékszervi sérült gyermekeket foglalkoztató intézmények látogatása a megyében – adatbázis létrehozása, személyes tapasztalatok átadása</a:t>
            </a:r>
          </a:p>
          <a:p>
            <a:r>
              <a:rPr lang="hu-HU" dirty="0"/>
              <a:t>Fejlődésneurológiai kontrollt végző kórházak címlistájának összeállítása, velük közös információs felület létrehozása</a:t>
            </a:r>
          </a:p>
          <a:p>
            <a:r>
              <a:rPr lang="hu-HU" dirty="0"/>
              <a:t>Szakmai konferenciákon való részvétel biztosítása beszámolási kötelezettséggel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4953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8229" y="779108"/>
            <a:ext cx="9613861" cy="1080938"/>
          </a:xfrm>
        </p:spPr>
        <p:txBody>
          <a:bodyPr>
            <a:normAutofit/>
          </a:bodyPr>
          <a:lstStyle/>
          <a:p>
            <a:r>
              <a:rPr lang="hu-HU" dirty="0"/>
              <a:t>A munkaközösség legfontosabb szakmai kérdésfelvetései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8229" y="2038120"/>
            <a:ext cx="11979308" cy="4726237"/>
          </a:xfrm>
        </p:spPr>
        <p:txBody>
          <a:bodyPr>
            <a:normAutofit/>
          </a:bodyPr>
          <a:lstStyle/>
          <a:p>
            <a:r>
              <a:rPr lang="hu-HU" dirty="0"/>
              <a:t>Kritikus szint elérése a kapacitásban. </a:t>
            </a:r>
            <a:r>
              <a:rPr lang="hu-HU" dirty="0" smtClean="0"/>
              <a:t>Meddig </a:t>
            </a:r>
            <a:r>
              <a:rPr lang="hu-HU" dirty="0"/>
              <a:t>terhelhetők a kollégák? </a:t>
            </a:r>
          </a:p>
          <a:p>
            <a:r>
              <a:rPr lang="hu-HU" dirty="0" smtClean="0"/>
              <a:t>Egyidejűleg </a:t>
            </a:r>
            <a:r>
              <a:rPr lang="hu-HU" dirty="0"/>
              <a:t>személyi és tárgyi </a:t>
            </a:r>
            <a:r>
              <a:rPr lang="hu-HU" dirty="0" smtClean="0"/>
              <a:t>bővítésre van szükség</a:t>
            </a:r>
            <a:r>
              <a:rPr lang="hu-HU" dirty="0"/>
              <a:t>.</a:t>
            </a:r>
          </a:p>
          <a:p>
            <a:r>
              <a:rPr lang="hu-HU" dirty="0"/>
              <a:t>Szakvizsga képzés támogatásra van szükség. 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364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1363" y="761854"/>
            <a:ext cx="9613861" cy="1080938"/>
          </a:xfrm>
        </p:spPr>
        <p:txBody>
          <a:bodyPr>
            <a:normAutofit/>
          </a:bodyPr>
          <a:lstStyle/>
          <a:p>
            <a:pPr marL="0" indent="0"/>
            <a:r>
              <a:rPr lang="hu-HU" sz="3200" dirty="0"/>
              <a:t>A munkaközösség nehézségei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2071171"/>
            <a:ext cx="11997369" cy="4649118"/>
          </a:xfrm>
        </p:spPr>
        <p:txBody>
          <a:bodyPr>
            <a:normAutofit/>
          </a:bodyPr>
          <a:lstStyle/>
          <a:p>
            <a:r>
              <a:rPr lang="hu-HU" dirty="0" smtClean="0"/>
              <a:t>Státuszhiány</a:t>
            </a:r>
            <a:endParaRPr lang="hu-HU" dirty="0"/>
          </a:p>
          <a:p>
            <a:r>
              <a:rPr lang="hu-HU" dirty="0"/>
              <a:t>Tárgyi környezet, játék-, fejlesztőeszközhiány, épületállag</a:t>
            </a:r>
          </a:p>
          <a:p>
            <a:r>
              <a:rPr lang="hu-HU" dirty="0" smtClean="0"/>
              <a:t>Pályázati </a:t>
            </a:r>
            <a:r>
              <a:rPr lang="hu-HU" dirty="0"/>
              <a:t>lehetőségek hiánya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26369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72030" y="3068608"/>
            <a:ext cx="5545426" cy="1320800"/>
          </a:xfrm>
        </p:spPr>
        <p:txBody>
          <a:bodyPr/>
          <a:lstStyle/>
          <a:p>
            <a:r>
              <a:rPr lang="hu-HU" dirty="0">
                <a:solidFill>
                  <a:schemeClr val="tx1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518</TotalTime>
  <Words>413</Words>
  <Application>Microsoft Office PowerPoint</Application>
  <PresentationFormat>Szélesvásznú</PresentationFormat>
  <Paragraphs>49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2021/2022 tanév I. félévre szóló munkatervi beszámoló</vt:lpstr>
      <vt:lpstr>A munkaközösség által kitűzött célok és elért eredmények a 2021/2022 első félévére vonatkozóan</vt:lpstr>
      <vt:lpstr>A munkaközösség szakmai területén bevezetett jogszabályi változások 2022. Január 15-ig,amennyiben vannak</vt:lpstr>
      <vt:lpstr>A munkaközösség legfontosabb célkitűzései a 2021/2022 második félévére a munkatervben megjelöltek alapján</vt:lpstr>
      <vt:lpstr>A munkaközösség legfontosabb szakmai kérdésfelvetései</vt:lpstr>
      <vt:lpstr>A munkaközösség nehézségei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User</cp:lastModifiedBy>
  <cp:revision>40</cp:revision>
  <dcterms:created xsi:type="dcterms:W3CDTF">2017-01-05T09:06:31Z</dcterms:created>
  <dcterms:modified xsi:type="dcterms:W3CDTF">2022-01-25T07:35:39Z</dcterms:modified>
</cp:coreProperties>
</file>