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7" r:id="rId3"/>
    <p:sldId id="268" r:id="rId4"/>
    <p:sldId id="272" r:id="rId5"/>
    <p:sldId id="269" r:id="rId6"/>
    <p:sldId id="273" r:id="rId7"/>
    <p:sldId id="27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9DBD70-D2C7-4244-9EBF-61774A192F2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994463A-572D-4011-8E0C-9A825D35BFE0}">
      <dgm:prSet phldrT="[Szöveg]"/>
      <dgm:spPr/>
      <dgm:t>
        <a:bodyPr/>
        <a:lstStyle/>
        <a:p>
          <a:endParaRPr lang="hu-HU" dirty="0"/>
        </a:p>
      </dgm:t>
    </dgm:pt>
    <dgm:pt modelId="{F8F6455D-DB3C-488E-99D0-C132377CE236}" type="parTrans" cxnId="{361B802B-CDB9-4DF1-B65E-E86C7FDD755C}">
      <dgm:prSet/>
      <dgm:spPr/>
      <dgm:t>
        <a:bodyPr/>
        <a:lstStyle/>
        <a:p>
          <a:endParaRPr lang="hu-HU"/>
        </a:p>
      </dgm:t>
    </dgm:pt>
    <dgm:pt modelId="{F0966298-AD1F-4382-990E-3D6701454D64}" type="sibTrans" cxnId="{361B802B-CDB9-4DF1-B65E-E86C7FDD755C}">
      <dgm:prSet/>
      <dgm:spPr/>
      <dgm:t>
        <a:bodyPr/>
        <a:lstStyle/>
        <a:p>
          <a:endParaRPr lang="hu-HU"/>
        </a:p>
      </dgm:t>
    </dgm:pt>
    <dgm:pt modelId="{EBD16FAB-6BD5-4F22-B6EA-F98EF9C3CDEE}">
      <dgm:prSet phldrT="[Szöveg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2400" dirty="0" smtClean="0"/>
            <a:t>Pszichológiai és korai vizsgálatokban használt tesztek, mérőeszközök használatával kapcsolatos tudásmegosztó fórum szervezése</a:t>
          </a:r>
        </a:p>
      </dgm:t>
    </dgm:pt>
    <dgm:pt modelId="{76027A27-F23F-4F32-B58E-DB6DD179916B}" type="parTrans" cxnId="{257DC160-FA17-49A5-BE23-F61E2C228118}">
      <dgm:prSet/>
      <dgm:spPr/>
      <dgm:t>
        <a:bodyPr/>
        <a:lstStyle/>
        <a:p>
          <a:endParaRPr lang="hu-HU"/>
        </a:p>
      </dgm:t>
    </dgm:pt>
    <dgm:pt modelId="{94992CBD-5B87-4529-98F8-42CC18872738}" type="sibTrans" cxnId="{257DC160-FA17-49A5-BE23-F61E2C228118}">
      <dgm:prSet/>
      <dgm:spPr/>
      <dgm:t>
        <a:bodyPr/>
        <a:lstStyle/>
        <a:p>
          <a:endParaRPr lang="hu-HU"/>
        </a:p>
      </dgm:t>
    </dgm:pt>
    <dgm:pt modelId="{B25381A2-809B-4E5B-9715-EBC1A4FD6F30}">
      <dgm:prSet phldrT="[Szöveg]"/>
      <dgm:spPr/>
      <dgm:t>
        <a:bodyPr/>
        <a:lstStyle/>
        <a:p>
          <a:r>
            <a:rPr lang="hu-HU" dirty="0" smtClean="0"/>
            <a:t>2</a:t>
          </a:r>
          <a:endParaRPr lang="hu-HU" dirty="0"/>
        </a:p>
      </dgm:t>
    </dgm:pt>
    <dgm:pt modelId="{D4ADA70C-0604-470E-87FA-1A463BC94413}" type="parTrans" cxnId="{5FC0141B-F0CB-4FC4-9338-FBD184F87D86}">
      <dgm:prSet/>
      <dgm:spPr/>
      <dgm:t>
        <a:bodyPr/>
        <a:lstStyle/>
        <a:p>
          <a:endParaRPr lang="hu-HU"/>
        </a:p>
      </dgm:t>
    </dgm:pt>
    <dgm:pt modelId="{CC373898-3774-4AAE-97A7-AF7740995DA5}" type="sibTrans" cxnId="{5FC0141B-F0CB-4FC4-9338-FBD184F87D86}">
      <dgm:prSet/>
      <dgm:spPr/>
      <dgm:t>
        <a:bodyPr/>
        <a:lstStyle/>
        <a:p>
          <a:endParaRPr lang="hu-HU"/>
        </a:p>
      </dgm:t>
    </dgm:pt>
    <dgm:pt modelId="{9C276B1B-A230-401D-9264-E8296572AA0A}">
      <dgm:prSet phldrT="[Szöveg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2400" dirty="0" smtClean="0"/>
            <a:t>		Korai vizsgálatok dokumentációjának aktualizálása</a:t>
          </a:r>
        </a:p>
        <a:p>
          <a:pPr marL="228600" lvl="1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hu-HU" sz="1300" dirty="0"/>
        </a:p>
      </dgm:t>
    </dgm:pt>
    <dgm:pt modelId="{921C64D6-0AF7-470C-97B3-F64673515D3C}" type="parTrans" cxnId="{76BB6CF6-108F-42D7-B6C6-1B9AE5C43261}">
      <dgm:prSet/>
      <dgm:spPr/>
      <dgm:t>
        <a:bodyPr/>
        <a:lstStyle/>
        <a:p>
          <a:endParaRPr lang="hu-HU"/>
        </a:p>
      </dgm:t>
    </dgm:pt>
    <dgm:pt modelId="{49EA7662-D8AF-4AA8-9D5A-312DFDF16108}" type="sibTrans" cxnId="{76BB6CF6-108F-42D7-B6C6-1B9AE5C43261}">
      <dgm:prSet/>
      <dgm:spPr/>
      <dgm:t>
        <a:bodyPr/>
        <a:lstStyle/>
        <a:p>
          <a:endParaRPr lang="hu-HU"/>
        </a:p>
      </dgm:t>
    </dgm:pt>
    <dgm:pt modelId="{FAF84922-0445-4F08-BF32-A7515E403A5F}">
      <dgm:prSet phldrT="[Szöveg]"/>
      <dgm:spPr/>
      <dgm:t>
        <a:bodyPr/>
        <a:lstStyle/>
        <a:p>
          <a:r>
            <a:rPr lang="hu-HU" dirty="0" smtClean="0"/>
            <a:t>3</a:t>
          </a:r>
          <a:endParaRPr lang="hu-HU" dirty="0"/>
        </a:p>
      </dgm:t>
    </dgm:pt>
    <dgm:pt modelId="{73DF335A-395B-43C6-BAF6-59F882C4D3FF}" type="parTrans" cxnId="{6E73FDA9-A6F2-4A01-AD18-FC5F8018F614}">
      <dgm:prSet/>
      <dgm:spPr/>
      <dgm:t>
        <a:bodyPr/>
        <a:lstStyle/>
        <a:p>
          <a:endParaRPr lang="hu-HU"/>
        </a:p>
      </dgm:t>
    </dgm:pt>
    <dgm:pt modelId="{7FFD9E0D-F5D3-4A68-B0D2-55F93D277330}" type="sibTrans" cxnId="{6E73FDA9-A6F2-4A01-AD18-FC5F8018F614}">
      <dgm:prSet/>
      <dgm:spPr/>
      <dgm:t>
        <a:bodyPr/>
        <a:lstStyle/>
        <a:p>
          <a:endParaRPr lang="hu-HU"/>
        </a:p>
      </dgm:t>
    </dgm:pt>
    <dgm:pt modelId="{491A0B69-674C-40B8-8106-0D6B49A77E34}" type="pres">
      <dgm:prSet presAssocID="{AD9DBD70-D2C7-4244-9EBF-61774A192F2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5730E73-1500-4362-9449-18ADF0AB470F}" type="pres">
      <dgm:prSet presAssocID="{2994463A-572D-4011-8E0C-9A825D35BFE0}" presName="composite" presStyleCnt="0"/>
      <dgm:spPr/>
      <dgm:t>
        <a:bodyPr/>
        <a:lstStyle/>
        <a:p>
          <a:endParaRPr lang="hu-HU"/>
        </a:p>
      </dgm:t>
    </dgm:pt>
    <dgm:pt modelId="{03114285-C03F-4D78-8346-E217B6A72EE2}" type="pres">
      <dgm:prSet presAssocID="{2994463A-572D-4011-8E0C-9A825D35BFE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DD2F73-58F8-4D1A-90F1-F47AB00A5CF4}" type="pres">
      <dgm:prSet presAssocID="{2994463A-572D-4011-8E0C-9A825D35BFE0}" presName="descendantText" presStyleLbl="alignAcc1" presStyleIdx="0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2A49CD8-DAA1-467E-8162-513F3643D9A4}" type="pres">
      <dgm:prSet presAssocID="{F0966298-AD1F-4382-990E-3D6701454D64}" presName="sp" presStyleCnt="0"/>
      <dgm:spPr/>
      <dgm:t>
        <a:bodyPr/>
        <a:lstStyle/>
        <a:p>
          <a:endParaRPr lang="hu-HU"/>
        </a:p>
      </dgm:t>
    </dgm:pt>
    <dgm:pt modelId="{D6C262DB-BBD6-4C69-94FF-4CA55B9813BC}" type="pres">
      <dgm:prSet presAssocID="{B25381A2-809B-4E5B-9715-EBC1A4FD6F30}" presName="composite" presStyleCnt="0"/>
      <dgm:spPr/>
      <dgm:t>
        <a:bodyPr/>
        <a:lstStyle/>
        <a:p>
          <a:endParaRPr lang="hu-HU"/>
        </a:p>
      </dgm:t>
    </dgm:pt>
    <dgm:pt modelId="{56CD6F03-0DAB-4BB6-BE70-24EFFE8971E6}" type="pres">
      <dgm:prSet presAssocID="{B25381A2-809B-4E5B-9715-EBC1A4FD6F3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BF00DF4-0C0D-4AFF-B08B-259E214B6376}" type="pres">
      <dgm:prSet presAssocID="{B25381A2-809B-4E5B-9715-EBC1A4FD6F3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89E2D5C-B230-4BF3-B21C-167A54472681}" type="pres">
      <dgm:prSet presAssocID="{CC373898-3774-4AAE-97A7-AF7740995DA5}" presName="sp" presStyleCnt="0"/>
      <dgm:spPr/>
      <dgm:t>
        <a:bodyPr/>
        <a:lstStyle/>
        <a:p>
          <a:endParaRPr lang="hu-HU"/>
        </a:p>
      </dgm:t>
    </dgm:pt>
    <dgm:pt modelId="{F059D4E0-5042-42DC-B8DC-F174D877255A}" type="pres">
      <dgm:prSet presAssocID="{FAF84922-0445-4F08-BF32-A7515E403A5F}" presName="composite" presStyleCnt="0"/>
      <dgm:spPr/>
      <dgm:t>
        <a:bodyPr/>
        <a:lstStyle/>
        <a:p>
          <a:endParaRPr lang="hu-HU"/>
        </a:p>
      </dgm:t>
    </dgm:pt>
    <dgm:pt modelId="{4F18BDAA-C89B-4810-B1D8-805C2F9CD69D}" type="pres">
      <dgm:prSet presAssocID="{FAF84922-0445-4F08-BF32-A7515E403A5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EAF9478-A8D5-4E82-856B-B88847210403}" type="pres">
      <dgm:prSet presAssocID="{FAF84922-0445-4F08-BF32-A7515E403A5F}" presName="descendantText" presStyleLbl="alignAcc1" presStyleIdx="2" presStyleCnt="3" custScaleX="99851" custScaleY="17182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57DC160-FA17-49A5-BE23-F61E2C228118}" srcId="{2994463A-572D-4011-8E0C-9A825D35BFE0}" destId="{EBD16FAB-6BD5-4F22-B6EA-F98EF9C3CDEE}" srcOrd="0" destOrd="0" parTransId="{76027A27-F23F-4F32-B58E-DB6DD179916B}" sibTransId="{94992CBD-5B87-4529-98F8-42CC18872738}"/>
    <dgm:cxn modelId="{76BB6CF6-108F-42D7-B6C6-1B9AE5C43261}" srcId="{B25381A2-809B-4E5B-9715-EBC1A4FD6F30}" destId="{9C276B1B-A230-401D-9264-E8296572AA0A}" srcOrd="0" destOrd="0" parTransId="{921C64D6-0AF7-470C-97B3-F64673515D3C}" sibTransId="{49EA7662-D8AF-4AA8-9D5A-312DFDF16108}"/>
    <dgm:cxn modelId="{F5737A78-A06D-4FCA-8A1D-8E037C914BF3}" type="presOf" srcId="{AD9DBD70-D2C7-4244-9EBF-61774A192F22}" destId="{491A0B69-674C-40B8-8106-0D6B49A77E34}" srcOrd="0" destOrd="0" presId="urn:microsoft.com/office/officeart/2005/8/layout/chevron2"/>
    <dgm:cxn modelId="{FCF07DF2-9D7A-4DC3-BB2F-39B4F5DCBE7B}" type="presOf" srcId="{2994463A-572D-4011-8E0C-9A825D35BFE0}" destId="{03114285-C03F-4D78-8346-E217B6A72EE2}" srcOrd="0" destOrd="0" presId="urn:microsoft.com/office/officeart/2005/8/layout/chevron2"/>
    <dgm:cxn modelId="{FC56570D-33F2-4AA3-9F6E-E4BE4E9F4946}" type="presOf" srcId="{9C276B1B-A230-401D-9264-E8296572AA0A}" destId="{6BF00DF4-0C0D-4AFF-B08B-259E214B6376}" srcOrd="0" destOrd="0" presId="urn:microsoft.com/office/officeart/2005/8/layout/chevron2"/>
    <dgm:cxn modelId="{6E73FDA9-A6F2-4A01-AD18-FC5F8018F614}" srcId="{AD9DBD70-D2C7-4244-9EBF-61774A192F22}" destId="{FAF84922-0445-4F08-BF32-A7515E403A5F}" srcOrd="2" destOrd="0" parTransId="{73DF335A-395B-43C6-BAF6-59F882C4D3FF}" sibTransId="{7FFD9E0D-F5D3-4A68-B0D2-55F93D277330}"/>
    <dgm:cxn modelId="{EF626ED4-F583-4466-9D52-BAFD3199F256}" type="presOf" srcId="{EBD16FAB-6BD5-4F22-B6EA-F98EF9C3CDEE}" destId="{54DD2F73-58F8-4D1A-90F1-F47AB00A5CF4}" srcOrd="0" destOrd="0" presId="urn:microsoft.com/office/officeart/2005/8/layout/chevron2"/>
    <dgm:cxn modelId="{361B802B-CDB9-4DF1-B65E-E86C7FDD755C}" srcId="{AD9DBD70-D2C7-4244-9EBF-61774A192F22}" destId="{2994463A-572D-4011-8E0C-9A825D35BFE0}" srcOrd="0" destOrd="0" parTransId="{F8F6455D-DB3C-488E-99D0-C132377CE236}" sibTransId="{F0966298-AD1F-4382-990E-3D6701454D64}"/>
    <dgm:cxn modelId="{0F78C190-F0B9-496D-8881-F096F84C3A5E}" type="presOf" srcId="{FAF84922-0445-4F08-BF32-A7515E403A5F}" destId="{4F18BDAA-C89B-4810-B1D8-805C2F9CD69D}" srcOrd="0" destOrd="0" presId="urn:microsoft.com/office/officeart/2005/8/layout/chevron2"/>
    <dgm:cxn modelId="{5FC0141B-F0CB-4FC4-9338-FBD184F87D86}" srcId="{AD9DBD70-D2C7-4244-9EBF-61774A192F22}" destId="{B25381A2-809B-4E5B-9715-EBC1A4FD6F30}" srcOrd="1" destOrd="0" parTransId="{D4ADA70C-0604-470E-87FA-1A463BC94413}" sibTransId="{CC373898-3774-4AAE-97A7-AF7740995DA5}"/>
    <dgm:cxn modelId="{F35FE428-57BF-411C-B6E7-2DF653B9E1D5}" type="presOf" srcId="{B25381A2-809B-4E5B-9715-EBC1A4FD6F30}" destId="{56CD6F03-0DAB-4BB6-BE70-24EFFE8971E6}" srcOrd="0" destOrd="0" presId="urn:microsoft.com/office/officeart/2005/8/layout/chevron2"/>
    <dgm:cxn modelId="{AD4F6A2E-B2E6-4ADC-BF89-B5F60F0E7B5C}" type="presParOf" srcId="{491A0B69-674C-40B8-8106-0D6B49A77E34}" destId="{45730E73-1500-4362-9449-18ADF0AB470F}" srcOrd="0" destOrd="0" presId="urn:microsoft.com/office/officeart/2005/8/layout/chevron2"/>
    <dgm:cxn modelId="{DC1BDFF5-D5C8-4221-8501-99D7708EEA5C}" type="presParOf" srcId="{45730E73-1500-4362-9449-18ADF0AB470F}" destId="{03114285-C03F-4D78-8346-E217B6A72EE2}" srcOrd="0" destOrd="0" presId="urn:microsoft.com/office/officeart/2005/8/layout/chevron2"/>
    <dgm:cxn modelId="{1451D227-D4F2-480D-9FE2-277256EF3030}" type="presParOf" srcId="{45730E73-1500-4362-9449-18ADF0AB470F}" destId="{54DD2F73-58F8-4D1A-90F1-F47AB00A5CF4}" srcOrd="1" destOrd="0" presId="urn:microsoft.com/office/officeart/2005/8/layout/chevron2"/>
    <dgm:cxn modelId="{A7063283-0DF5-43EA-8D06-FE88214FC877}" type="presParOf" srcId="{491A0B69-674C-40B8-8106-0D6B49A77E34}" destId="{02A49CD8-DAA1-467E-8162-513F3643D9A4}" srcOrd="1" destOrd="0" presId="urn:microsoft.com/office/officeart/2005/8/layout/chevron2"/>
    <dgm:cxn modelId="{E841F3D7-7293-4F76-85A8-11C391650F0D}" type="presParOf" srcId="{491A0B69-674C-40B8-8106-0D6B49A77E34}" destId="{D6C262DB-BBD6-4C69-94FF-4CA55B9813BC}" srcOrd="2" destOrd="0" presId="urn:microsoft.com/office/officeart/2005/8/layout/chevron2"/>
    <dgm:cxn modelId="{D99F5DDA-2E44-46B9-8CB0-792D267BFBAD}" type="presParOf" srcId="{D6C262DB-BBD6-4C69-94FF-4CA55B9813BC}" destId="{56CD6F03-0DAB-4BB6-BE70-24EFFE8971E6}" srcOrd="0" destOrd="0" presId="urn:microsoft.com/office/officeart/2005/8/layout/chevron2"/>
    <dgm:cxn modelId="{6492742C-F749-4CD4-8C98-BEE49147A8E0}" type="presParOf" srcId="{D6C262DB-BBD6-4C69-94FF-4CA55B9813BC}" destId="{6BF00DF4-0C0D-4AFF-B08B-259E214B6376}" srcOrd="1" destOrd="0" presId="urn:microsoft.com/office/officeart/2005/8/layout/chevron2"/>
    <dgm:cxn modelId="{1F8E7283-A695-4F4A-8078-C8419AC3A55C}" type="presParOf" srcId="{491A0B69-674C-40B8-8106-0D6B49A77E34}" destId="{989E2D5C-B230-4BF3-B21C-167A54472681}" srcOrd="3" destOrd="0" presId="urn:microsoft.com/office/officeart/2005/8/layout/chevron2"/>
    <dgm:cxn modelId="{0D3F31B9-A2B7-4EA5-9DEA-CD6BD3B2B391}" type="presParOf" srcId="{491A0B69-674C-40B8-8106-0D6B49A77E34}" destId="{F059D4E0-5042-42DC-B8DC-F174D877255A}" srcOrd="4" destOrd="0" presId="urn:microsoft.com/office/officeart/2005/8/layout/chevron2"/>
    <dgm:cxn modelId="{9BB1B413-2DAD-4650-89C7-0C92BC05EBEC}" type="presParOf" srcId="{F059D4E0-5042-42DC-B8DC-F174D877255A}" destId="{4F18BDAA-C89B-4810-B1D8-805C2F9CD69D}" srcOrd="0" destOrd="0" presId="urn:microsoft.com/office/officeart/2005/8/layout/chevron2"/>
    <dgm:cxn modelId="{C118A0E3-7FE5-43B0-8D4E-738A0B1C38F4}" type="presParOf" srcId="{F059D4E0-5042-42DC-B8DC-F174D877255A}" destId="{2EAF9478-A8D5-4E82-856B-B888472104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2B7084-717A-47FF-8EE4-0845C493098B}" type="doc">
      <dgm:prSet loTypeId="urn:microsoft.com/office/officeart/2005/8/layout/process4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hu-HU"/>
        </a:p>
      </dgm:t>
    </dgm:pt>
    <dgm:pt modelId="{701F1605-B4E4-4605-B0A0-13D35A0DF163}">
      <dgm:prSet/>
      <dgm:spPr/>
      <dgm:t>
        <a:bodyPr/>
        <a:lstStyle/>
        <a:p>
          <a:pPr rtl="0"/>
          <a:r>
            <a:rPr lang="hu-HU" b="1" i="1" smtClean="0"/>
            <a:t>Gyakorlati kérdésekben nyújtani segítséget a vizsgáló kollégák számára:</a:t>
          </a:r>
          <a:endParaRPr lang="hu-HU"/>
        </a:p>
      </dgm:t>
    </dgm:pt>
    <dgm:pt modelId="{98DB08C2-28E4-4E78-AFE8-0FA1637418FA}" type="parTrans" cxnId="{3B726D24-2F54-436F-85D0-930C7627FAC5}">
      <dgm:prSet/>
      <dgm:spPr/>
      <dgm:t>
        <a:bodyPr/>
        <a:lstStyle/>
        <a:p>
          <a:endParaRPr lang="hu-HU"/>
        </a:p>
      </dgm:t>
    </dgm:pt>
    <dgm:pt modelId="{18AF58BD-5A2D-4EEA-AD24-F2256CE90498}" type="sibTrans" cxnId="{3B726D24-2F54-436F-85D0-930C7627FAC5}">
      <dgm:prSet/>
      <dgm:spPr/>
      <dgm:t>
        <a:bodyPr/>
        <a:lstStyle/>
        <a:p>
          <a:endParaRPr lang="hu-HU"/>
        </a:p>
      </dgm:t>
    </dgm:pt>
    <dgm:pt modelId="{3CC5BD73-990C-4982-8EB9-B03E00F71164}">
      <dgm:prSet/>
      <dgm:spPr/>
      <dgm:t>
        <a:bodyPr/>
        <a:lstStyle/>
        <a:p>
          <a:pPr rtl="0"/>
          <a:r>
            <a:rPr lang="hu-HU" b="1" i="1" smtClean="0"/>
            <a:t>Véleményírás folyamata</a:t>
          </a:r>
          <a:endParaRPr lang="hu-HU"/>
        </a:p>
      </dgm:t>
    </dgm:pt>
    <dgm:pt modelId="{162706C4-D8D6-4E8F-B2E8-BACE75729ACD}" type="parTrans" cxnId="{4A2B9522-4485-4559-828D-2CB90EECD6BD}">
      <dgm:prSet/>
      <dgm:spPr/>
      <dgm:t>
        <a:bodyPr/>
        <a:lstStyle/>
        <a:p>
          <a:endParaRPr lang="hu-HU"/>
        </a:p>
      </dgm:t>
    </dgm:pt>
    <dgm:pt modelId="{696E1DF6-B710-4F04-8759-997712A9C7C0}" type="sibTrans" cxnId="{4A2B9522-4485-4559-828D-2CB90EECD6BD}">
      <dgm:prSet/>
      <dgm:spPr/>
      <dgm:t>
        <a:bodyPr/>
        <a:lstStyle/>
        <a:p>
          <a:endParaRPr lang="hu-HU"/>
        </a:p>
      </dgm:t>
    </dgm:pt>
    <dgm:pt modelId="{40D8CF40-D698-43FC-A308-72E3AB09E183}">
      <dgm:prSet/>
      <dgm:spPr/>
      <dgm:t>
        <a:bodyPr/>
        <a:lstStyle/>
        <a:p>
          <a:pPr rtl="0"/>
          <a:r>
            <a:rPr lang="hu-HU" b="1" i="1" dirty="0" smtClean="0"/>
            <a:t>Tesztek felvétele</a:t>
          </a:r>
          <a:endParaRPr lang="hu-HU" dirty="0"/>
        </a:p>
      </dgm:t>
    </dgm:pt>
    <dgm:pt modelId="{709F9DA5-3A2D-4581-B8F3-21B0C0563D7B}" type="parTrans" cxnId="{704CF790-90CB-4383-90A9-AAE0B04933AA}">
      <dgm:prSet/>
      <dgm:spPr/>
      <dgm:t>
        <a:bodyPr/>
        <a:lstStyle/>
        <a:p>
          <a:endParaRPr lang="hu-HU"/>
        </a:p>
      </dgm:t>
    </dgm:pt>
    <dgm:pt modelId="{B0770FBE-CCBC-4A2E-BBB3-0644F85553C6}" type="sibTrans" cxnId="{704CF790-90CB-4383-90A9-AAE0B04933AA}">
      <dgm:prSet/>
      <dgm:spPr/>
      <dgm:t>
        <a:bodyPr/>
        <a:lstStyle/>
        <a:p>
          <a:endParaRPr lang="hu-HU"/>
        </a:p>
      </dgm:t>
    </dgm:pt>
    <dgm:pt modelId="{5125A6EF-296C-4882-B1C9-767E42395163}">
      <dgm:prSet/>
      <dgm:spPr/>
      <dgm:t>
        <a:bodyPr/>
        <a:lstStyle/>
        <a:p>
          <a:pPr rtl="0"/>
          <a:r>
            <a:rPr lang="hu-HU" b="1" i="1" smtClean="0"/>
            <a:t>Vizsgálati eredmények összegzése, továbbküldés mérlegelése</a:t>
          </a:r>
          <a:endParaRPr lang="hu-HU"/>
        </a:p>
      </dgm:t>
    </dgm:pt>
    <dgm:pt modelId="{32BD64F2-1D56-4422-91F6-CF850D0CDFCE}" type="parTrans" cxnId="{BAA3A8F4-1765-4A50-81D5-9ED5DCADCC5B}">
      <dgm:prSet/>
      <dgm:spPr/>
      <dgm:t>
        <a:bodyPr/>
        <a:lstStyle/>
        <a:p>
          <a:endParaRPr lang="hu-HU"/>
        </a:p>
      </dgm:t>
    </dgm:pt>
    <dgm:pt modelId="{C9BD3BF0-3025-4506-A2E1-5AB2C23F5B57}" type="sibTrans" cxnId="{BAA3A8F4-1765-4A50-81D5-9ED5DCADCC5B}">
      <dgm:prSet/>
      <dgm:spPr/>
      <dgm:t>
        <a:bodyPr/>
        <a:lstStyle/>
        <a:p>
          <a:endParaRPr lang="hu-HU"/>
        </a:p>
      </dgm:t>
    </dgm:pt>
    <dgm:pt modelId="{24BF39BB-BAC4-45B8-875D-263FC051261B}" type="pres">
      <dgm:prSet presAssocID="{702B7084-717A-47FF-8EE4-0845C49309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EF35E1B-5225-4EA9-8F30-DD54CCE13739}" type="pres">
      <dgm:prSet presAssocID="{5125A6EF-296C-4882-B1C9-767E42395163}" presName="boxAndChildren" presStyleCnt="0"/>
      <dgm:spPr/>
    </dgm:pt>
    <dgm:pt modelId="{4261838A-65DB-44D5-A0EA-BDBF1187EB03}" type="pres">
      <dgm:prSet presAssocID="{5125A6EF-296C-4882-B1C9-767E42395163}" presName="parentTextBox" presStyleLbl="node1" presStyleIdx="0" presStyleCnt="4"/>
      <dgm:spPr/>
      <dgm:t>
        <a:bodyPr/>
        <a:lstStyle/>
        <a:p>
          <a:endParaRPr lang="hu-HU"/>
        </a:p>
      </dgm:t>
    </dgm:pt>
    <dgm:pt modelId="{75C64089-158E-4600-B27F-A56A77A56D2F}" type="pres">
      <dgm:prSet presAssocID="{B0770FBE-CCBC-4A2E-BBB3-0644F85553C6}" presName="sp" presStyleCnt="0"/>
      <dgm:spPr/>
    </dgm:pt>
    <dgm:pt modelId="{156041BD-7912-4568-9144-8EA1FEC5DBC7}" type="pres">
      <dgm:prSet presAssocID="{40D8CF40-D698-43FC-A308-72E3AB09E183}" presName="arrowAndChildren" presStyleCnt="0"/>
      <dgm:spPr/>
    </dgm:pt>
    <dgm:pt modelId="{A9976FB4-A812-4DD0-85B1-5AD33317F30A}" type="pres">
      <dgm:prSet presAssocID="{40D8CF40-D698-43FC-A308-72E3AB09E183}" presName="parentTextArrow" presStyleLbl="node1" presStyleIdx="1" presStyleCnt="4"/>
      <dgm:spPr/>
      <dgm:t>
        <a:bodyPr/>
        <a:lstStyle/>
        <a:p>
          <a:endParaRPr lang="hu-HU"/>
        </a:p>
      </dgm:t>
    </dgm:pt>
    <dgm:pt modelId="{A757E123-8DCC-4506-A9F8-A3D9B75600B3}" type="pres">
      <dgm:prSet presAssocID="{696E1DF6-B710-4F04-8759-997712A9C7C0}" presName="sp" presStyleCnt="0"/>
      <dgm:spPr/>
    </dgm:pt>
    <dgm:pt modelId="{93935022-C306-4666-84B5-05ACE5644A9F}" type="pres">
      <dgm:prSet presAssocID="{3CC5BD73-990C-4982-8EB9-B03E00F71164}" presName="arrowAndChildren" presStyleCnt="0"/>
      <dgm:spPr/>
    </dgm:pt>
    <dgm:pt modelId="{8850D6D4-46BC-4457-B740-D3EEE38CB7EC}" type="pres">
      <dgm:prSet presAssocID="{3CC5BD73-990C-4982-8EB9-B03E00F71164}" presName="parentTextArrow" presStyleLbl="node1" presStyleIdx="2" presStyleCnt="4"/>
      <dgm:spPr/>
      <dgm:t>
        <a:bodyPr/>
        <a:lstStyle/>
        <a:p>
          <a:endParaRPr lang="hu-HU"/>
        </a:p>
      </dgm:t>
    </dgm:pt>
    <dgm:pt modelId="{C184AB3B-80EE-4D49-AA4F-92A4E4C984F3}" type="pres">
      <dgm:prSet presAssocID="{18AF58BD-5A2D-4EEA-AD24-F2256CE90498}" presName="sp" presStyleCnt="0"/>
      <dgm:spPr/>
    </dgm:pt>
    <dgm:pt modelId="{2DB0BC1E-4F69-4EDB-9805-9CC60EF3DFE0}" type="pres">
      <dgm:prSet presAssocID="{701F1605-B4E4-4605-B0A0-13D35A0DF163}" presName="arrowAndChildren" presStyleCnt="0"/>
      <dgm:spPr/>
    </dgm:pt>
    <dgm:pt modelId="{47DB3E1D-B7A2-47EB-B6B1-BC39977A1492}" type="pres">
      <dgm:prSet presAssocID="{701F1605-B4E4-4605-B0A0-13D35A0DF163}" presName="parentTextArrow" presStyleLbl="node1" presStyleIdx="3" presStyleCnt="4"/>
      <dgm:spPr/>
      <dgm:t>
        <a:bodyPr/>
        <a:lstStyle/>
        <a:p>
          <a:endParaRPr lang="hu-HU"/>
        </a:p>
      </dgm:t>
    </dgm:pt>
  </dgm:ptLst>
  <dgm:cxnLst>
    <dgm:cxn modelId="{704CF790-90CB-4383-90A9-AAE0B04933AA}" srcId="{702B7084-717A-47FF-8EE4-0845C493098B}" destId="{40D8CF40-D698-43FC-A308-72E3AB09E183}" srcOrd="2" destOrd="0" parTransId="{709F9DA5-3A2D-4581-B8F3-21B0C0563D7B}" sibTransId="{B0770FBE-CCBC-4A2E-BBB3-0644F85553C6}"/>
    <dgm:cxn modelId="{C8106A15-F439-44FC-A44D-C67AE53E7E9F}" type="presOf" srcId="{3CC5BD73-990C-4982-8EB9-B03E00F71164}" destId="{8850D6D4-46BC-4457-B740-D3EEE38CB7EC}" srcOrd="0" destOrd="0" presId="urn:microsoft.com/office/officeart/2005/8/layout/process4"/>
    <dgm:cxn modelId="{BAA3A8F4-1765-4A50-81D5-9ED5DCADCC5B}" srcId="{702B7084-717A-47FF-8EE4-0845C493098B}" destId="{5125A6EF-296C-4882-B1C9-767E42395163}" srcOrd="3" destOrd="0" parTransId="{32BD64F2-1D56-4422-91F6-CF850D0CDFCE}" sibTransId="{C9BD3BF0-3025-4506-A2E1-5AB2C23F5B57}"/>
    <dgm:cxn modelId="{B79EDBA2-2495-4BDA-A330-65277D2F803A}" type="presOf" srcId="{702B7084-717A-47FF-8EE4-0845C493098B}" destId="{24BF39BB-BAC4-45B8-875D-263FC051261B}" srcOrd="0" destOrd="0" presId="urn:microsoft.com/office/officeart/2005/8/layout/process4"/>
    <dgm:cxn modelId="{91880ED9-1C53-441F-845C-19496D6F1D73}" type="presOf" srcId="{701F1605-B4E4-4605-B0A0-13D35A0DF163}" destId="{47DB3E1D-B7A2-47EB-B6B1-BC39977A1492}" srcOrd="0" destOrd="0" presId="urn:microsoft.com/office/officeart/2005/8/layout/process4"/>
    <dgm:cxn modelId="{3B726D24-2F54-436F-85D0-930C7627FAC5}" srcId="{702B7084-717A-47FF-8EE4-0845C493098B}" destId="{701F1605-B4E4-4605-B0A0-13D35A0DF163}" srcOrd="0" destOrd="0" parTransId="{98DB08C2-28E4-4E78-AFE8-0FA1637418FA}" sibTransId="{18AF58BD-5A2D-4EEA-AD24-F2256CE90498}"/>
    <dgm:cxn modelId="{DEBA45E4-4E76-4896-BAD4-97C9D081EF10}" type="presOf" srcId="{5125A6EF-296C-4882-B1C9-767E42395163}" destId="{4261838A-65DB-44D5-A0EA-BDBF1187EB03}" srcOrd="0" destOrd="0" presId="urn:microsoft.com/office/officeart/2005/8/layout/process4"/>
    <dgm:cxn modelId="{59828E2E-0F91-4780-B3E4-E4609270B60C}" type="presOf" srcId="{40D8CF40-D698-43FC-A308-72E3AB09E183}" destId="{A9976FB4-A812-4DD0-85B1-5AD33317F30A}" srcOrd="0" destOrd="0" presId="urn:microsoft.com/office/officeart/2005/8/layout/process4"/>
    <dgm:cxn modelId="{4A2B9522-4485-4559-828D-2CB90EECD6BD}" srcId="{702B7084-717A-47FF-8EE4-0845C493098B}" destId="{3CC5BD73-990C-4982-8EB9-B03E00F71164}" srcOrd="1" destOrd="0" parTransId="{162706C4-D8D6-4E8F-B2E8-BACE75729ACD}" sibTransId="{696E1DF6-B710-4F04-8759-997712A9C7C0}"/>
    <dgm:cxn modelId="{41FBC36C-03F3-45C8-B4E9-C71697BA8E47}" type="presParOf" srcId="{24BF39BB-BAC4-45B8-875D-263FC051261B}" destId="{7EF35E1B-5225-4EA9-8F30-DD54CCE13739}" srcOrd="0" destOrd="0" presId="urn:microsoft.com/office/officeart/2005/8/layout/process4"/>
    <dgm:cxn modelId="{3546918E-F0A4-4E33-B25C-65DD652646D9}" type="presParOf" srcId="{7EF35E1B-5225-4EA9-8F30-DD54CCE13739}" destId="{4261838A-65DB-44D5-A0EA-BDBF1187EB03}" srcOrd="0" destOrd="0" presId="urn:microsoft.com/office/officeart/2005/8/layout/process4"/>
    <dgm:cxn modelId="{ED7684CC-322D-423B-B108-0FCDD3015FDC}" type="presParOf" srcId="{24BF39BB-BAC4-45B8-875D-263FC051261B}" destId="{75C64089-158E-4600-B27F-A56A77A56D2F}" srcOrd="1" destOrd="0" presId="urn:microsoft.com/office/officeart/2005/8/layout/process4"/>
    <dgm:cxn modelId="{EFF25122-BA9B-4BFF-AA2C-2324FE495E9C}" type="presParOf" srcId="{24BF39BB-BAC4-45B8-875D-263FC051261B}" destId="{156041BD-7912-4568-9144-8EA1FEC5DBC7}" srcOrd="2" destOrd="0" presId="urn:microsoft.com/office/officeart/2005/8/layout/process4"/>
    <dgm:cxn modelId="{0F0EFBB2-89EE-4499-8BA9-CF6BC1AB1896}" type="presParOf" srcId="{156041BD-7912-4568-9144-8EA1FEC5DBC7}" destId="{A9976FB4-A812-4DD0-85B1-5AD33317F30A}" srcOrd="0" destOrd="0" presId="urn:microsoft.com/office/officeart/2005/8/layout/process4"/>
    <dgm:cxn modelId="{CFDAAD9B-731A-49B5-9BD0-6E7AB11FCE9A}" type="presParOf" srcId="{24BF39BB-BAC4-45B8-875D-263FC051261B}" destId="{A757E123-8DCC-4506-A9F8-A3D9B75600B3}" srcOrd="3" destOrd="0" presId="urn:microsoft.com/office/officeart/2005/8/layout/process4"/>
    <dgm:cxn modelId="{ADEA8D84-DAAF-4589-B427-D6DDDFDF8E89}" type="presParOf" srcId="{24BF39BB-BAC4-45B8-875D-263FC051261B}" destId="{93935022-C306-4666-84B5-05ACE5644A9F}" srcOrd="4" destOrd="0" presId="urn:microsoft.com/office/officeart/2005/8/layout/process4"/>
    <dgm:cxn modelId="{84D4C57E-3D31-4CD7-8505-FEE56DB50F1F}" type="presParOf" srcId="{93935022-C306-4666-84B5-05ACE5644A9F}" destId="{8850D6D4-46BC-4457-B740-D3EEE38CB7EC}" srcOrd="0" destOrd="0" presId="urn:microsoft.com/office/officeart/2005/8/layout/process4"/>
    <dgm:cxn modelId="{B9C7B066-D0B3-4345-BE16-74EE6586DACD}" type="presParOf" srcId="{24BF39BB-BAC4-45B8-875D-263FC051261B}" destId="{C184AB3B-80EE-4D49-AA4F-92A4E4C984F3}" srcOrd="5" destOrd="0" presId="urn:microsoft.com/office/officeart/2005/8/layout/process4"/>
    <dgm:cxn modelId="{27B5135A-CAEC-4AE9-A72B-D62598B6E187}" type="presParOf" srcId="{24BF39BB-BAC4-45B8-875D-263FC051261B}" destId="{2DB0BC1E-4F69-4EDB-9805-9CC60EF3DFE0}" srcOrd="6" destOrd="0" presId="urn:microsoft.com/office/officeart/2005/8/layout/process4"/>
    <dgm:cxn modelId="{E3A88BE8-D048-4ADD-9593-E41C4A5125A7}" type="presParOf" srcId="{2DB0BC1E-4F69-4EDB-9805-9CC60EF3DFE0}" destId="{47DB3E1D-B7A2-47EB-B6B1-BC39977A149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3B5F49-E260-4B95-971A-54C4AF9316CC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15888CC-D05F-4028-99F3-C39B5E3AA609}">
      <dgm:prSet phldrT="[Szöveg]"/>
      <dgm:spPr/>
      <dgm:t>
        <a:bodyPr/>
        <a:lstStyle/>
        <a:p>
          <a:r>
            <a:rPr lang="hu-HU" dirty="0" smtClean="0"/>
            <a:t>BTMN-es vizsgálatok</a:t>
          </a:r>
          <a:endParaRPr lang="hu-HU" dirty="0"/>
        </a:p>
      </dgm:t>
    </dgm:pt>
    <dgm:pt modelId="{C966DEFF-BB61-4E35-BC4C-B8873642F936}" type="parTrans" cxnId="{6BF67B5C-C80C-4B46-B113-48AECA2B1C78}">
      <dgm:prSet/>
      <dgm:spPr/>
      <dgm:t>
        <a:bodyPr/>
        <a:lstStyle/>
        <a:p>
          <a:endParaRPr lang="hu-HU"/>
        </a:p>
      </dgm:t>
    </dgm:pt>
    <dgm:pt modelId="{D1EBC161-EDB2-4887-AFEC-143A4BEE629B}" type="sibTrans" cxnId="{6BF67B5C-C80C-4B46-B113-48AECA2B1C78}">
      <dgm:prSet/>
      <dgm:spPr/>
      <dgm:t>
        <a:bodyPr/>
        <a:lstStyle/>
        <a:p>
          <a:endParaRPr lang="hu-HU"/>
        </a:p>
      </dgm:t>
    </dgm:pt>
    <dgm:pt modelId="{233827E0-17EA-42D2-8A5C-ACBC2715E290}">
      <dgm:prSet phldrT="[Szöveg]"/>
      <dgm:spPr/>
      <dgm:t>
        <a:bodyPr/>
        <a:lstStyle/>
        <a:p>
          <a:r>
            <a:rPr lang="hu-HU" dirty="0" smtClean="0"/>
            <a:t>OH-s vizsgálatok</a:t>
          </a:r>
          <a:endParaRPr lang="hu-HU" dirty="0"/>
        </a:p>
      </dgm:t>
    </dgm:pt>
    <dgm:pt modelId="{0E9755B6-68B7-418B-A6E3-5CDF73B0F806}" type="parTrans" cxnId="{576EB23A-8BBC-4FA4-9E7D-A3CA01AF6F70}">
      <dgm:prSet/>
      <dgm:spPr/>
      <dgm:t>
        <a:bodyPr/>
        <a:lstStyle/>
        <a:p>
          <a:endParaRPr lang="hu-HU"/>
        </a:p>
      </dgm:t>
    </dgm:pt>
    <dgm:pt modelId="{13427F63-1F79-4A08-97AD-C246974BC82D}" type="sibTrans" cxnId="{576EB23A-8BBC-4FA4-9E7D-A3CA01AF6F70}">
      <dgm:prSet/>
      <dgm:spPr/>
      <dgm:t>
        <a:bodyPr/>
        <a:lstStyle/>
        <a:p>
          <a:endParaRPr lang="hu-HU"/>
        </a:p>
      </dgm:t>
    </dgm:pt>
    <dgm:pt modelId="{C2F5EDB2-953B-476E-A2A1-97C965C746BF}" type="pres">
      <dgm:prSet presAssocID="{123B5F49-E260-4B95-971A-54C4AF9316C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15139E1-2C23-4682-AD54-73F287624CD6}" type="pres">
      <dgm:prSet presAssocID="{123B5F49-E260-4B95-971A-54C4AF9316CC}" presName="divider" presStyleLbl="fgShp" presStyleIdx="0" presStyleCnt="1"/>
      <dgm:spPr/>
    </dgm:pt>
    <dgm:pt modelId="{8ED31E27-59E8-4111-AA0D-9E61C978BF90}" type="pres">
      <dgm:prSet presAssocID="{815888CC-D05F-4028-99F3-C39B5E3AA609}" presName="downArrow" presStyleLbl="node1" presStyleIdx="0" presStyleCnt="2"/>
      <dgm:spPr/>
    </dgm:pt>
    <dgm:pt modelId="{9DCBA28B-2858-4052-B0ED-2F2667B59015}" type="pres">
      <dgm:prSet presAssocID="{815888CC-D05F-4028-99F3-C39B5E3AA609}" presName="downArrowText" presStyleLbl="revTx" presStyleIdx="0" presStyleCnt="2" custScaleX="16493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366BB37-84B4-46D8-B05E-EBEF662A84FB}" type="pres">
      <dgm:prSet presAssocID="{233827E0-17EA-42D2-8A5C-ACBC2715E290}" presName="upArrow" presStyleLbl="node1" presStyleIdx="1" presStyleCnt="2"/>
      <dgm:spPr/>
    </dgm:pt>
    <dgm:pt modelId="{1338A6EE-F1C4-40CC-A226-5AC6F75D21F5}" type="pres">
      <dgm:prSet presAssocID="{233827E0-17EA-42D2-8A5C-ACBC2715E290}" presName="upArrowText" presStyleLbl="revTx" presStyleIdx="1" presStyleCnt="2" custScaleX="16216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BF67B5C-C80C-4B46-B113-48AECA2B1C78}" srcId="{123B5F49-E260-4B95-971A-54C4AF9316CC}" destId="{815888CC-D05F-4028-99F3-C39B5E3AA609}" srcOrd="0" destOrd="0" parTransId="{C966DEFF-BB61-4E35-BC4C-B8873642F936}" sibTransId="{D1EBC161-EDB2-4887-AFEC-143A4BEE629B}"/>
    <dgm:cxn modelId="{175515F9-DFA6-4F9D-876A-C0CFCF8B3CCA}" type="presOf" srcId="{123B5F49-E260-4B95-971A-54C4AF9316CC}" destId="{C2F5EDB2-953B-476E-A2A1-97C965C746BF}" srcOrd="0" destOrd="0" presId="urn:microsoft.com/office/officeart/2005/8/layout/arrow3"/>
    <dgm:cxn modelId="{B8CE622E-1C10-4C1C-B455-F7F93809029F}" type="presOf" srcId="{233827E0-17EA-42D2-8A5C-ACBC2715E290}" destId="{1338A6EE-F1C4-40CC-A226-5AC6F75D21F5}" srcOrd="0" destOrd="0" presId="urn:microsoft.com/office/officeart/2005/8/layout/arrow3"/>
    <dgm:cxn modelId="{576EB23A-8BBC-4FA4-9E7D-A3CA01AF6F70}" srcId="{123B5F49-E260-4B95-971A-54C4AF9316CC}" destId="{233827E0-17EA-42D2-8A5C-ACBC2715E290}" srcOrd="1" destOrd="0" parTransId="{0E9755B6-68B7-418B-A6E3-5CDF73B0F806}" sibTransId="{13427F63-1F79-4A08-97AD-C246974BC82D}"/>
    <dgm:cxn modelId="{3B979930-EB99-450A-8C4F-04D08A029694}" type="presOf" srcId="{815888CC-D05F-4028-99F3-C39B5E3AA609}" destId="{9DCBA28B-2858-4052-B0ED-2F2667B59015}" srcOrd="0" destOrd="0" presId="urn:microsoft.com/office/officeart/2005/8/layout/arrow3"/>
    <dgm:cxn modelId="{1460FD36-0964-40AA-80DB-6B712C353983}" type="presParOf" srcId="{C2F5EDB2-953B-476E-A2A1-97C965C746BF}" destId="{715139E1-2C23-4682-AD54-73F287624CD6}" srcOrd="0" destOrd="0" presId="urn:microsoft.com/office/officeart/2005/8/layout/arrow3"/>
    <dgm:cxn modelId="{A6FCD340-5F05-4A2F-9D14-2BA820E8C934}" type="presParOf" srcId="{C2F5EDB2-953B-476E-A2A1-97C965C746BF}" destId="{8ED31E27-59E8-4111-AA0D-9E61C978BF90}" srcOrd="1" destOrd="0" presId="urn:microsoft.com/office/officeart/2005/8/layout/arrow3"/>
    <dgm:cxn modelId="{97406329-8A96-48DA-A853-5DFFF5312A70}" type="presParOf" srcId="{C2F5EDB2-953B-476E-A2A1-97C965C746BF}" destId="{9DCBA28B-2858-4052-B0ED-2F2667B59015}" srcOrd="2" destOrd="0" presId="urn:microsoft.com/office/officeart/2005/8/layout/arrow3"/>
    <dgm:cxn modelId="{309FFAA7-5EC1-4D6A-BED9-818EDF161CC9}" type="presParOf" srcId="{C2F5EDB2-953B-476E-A2A1-97C965C746BF}" destId="{8366BB37-84B4-46D8-B05E-EBEF662A84FB}" srcOrd="3" destOrd="0" presId="urn:microsoft.com/office/officeart/2005/8/layout/arrow3"/>
    <dgm:cxn modelId="{0B28CCBB-FB66-4758-8A43-61B77DBDF1C2}" type="presParOf" srcId="{C2F5EDB2-953B-476E-A2A1-97C965C746BF}" destId="{1338A6EE-F1C4-40CC-A226-5AC6F75D21F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14285-C03F-4D78-8346-E217B6A72EE2}">
      <dsp:nvSpPr>
        <dsp:cNvPr id="0" name=""/>
        <dsp:cNvSpPr/>
      </dsp:nvSpPr>
      <dsp:spPr>
        <a:xfrm rot="5400000">
          <a:off x="-231639" y="232054"/>
          <a:ext cx="1544262" cy="10809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100" kern="1200" dirty="0"/>
        </a:p>
      </dsp:txBody>
      <dsp:txXfrm rot="-5400000">
        <a:off x="1" y="540907"/>
        <a:ext cx="1080983" cy="463279"/>
      </dsp:txXfrm>
    </dsp:sp>
    <dsp:sp modelId="{54DD2F73-58F8-4D1A-90F1-F47AB00A5CF4}">
      <dsp:nvSpPr>
        <dsp:cNvPr id="0" name=""/>
        <dsp:cNvSpPr/>
      </dsp:nvSpPr>
      <dsp:spPr>
        <a:xfrm rot="5400000">
          <a:off x="5668171" y="-4586772"/>
          <a:ext cx="1003770" cy="101781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hu-HU" sz="2400" kern="1200" dirty="0" smtClean="0"/>
            <a:t>Pszichológiai és korai vizsgálatokban használt tesztek, mérőeszközök használatával kapcsolatos tudásmegosztó fórum szervezése</a:t>
          </a:r>
        </a:p>
      </dsp:txBody>
      <dsp:txXfrm rot="-5400000">
        <a:off x="1080983" y="49416"/>
        <a:ext cx="10129146" cy="905770"/>
      </dsp:txXfrm>
    </dsp:sp>
    <dsp:sp modelId="{56CD6F03-0DAB-4BB6-BE70-24EFFE8971E6}">
      <dsp:nvSpPr>
        <dsp:cNvPr id="0" name=""/>
        <dsp:cNvSpPr/>
      </dsp:nvSpPr>
      <dsp:spPr>
        <a:xfrm rot="5400000">
          <a:off x="-231639" y="1597931"/>
          <a:ext cx="1544262" cy="10809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100" kern="1200" dirty="0" smtClean="0"/>
            <a:t>2</a:t>
          </a:r>
          <a:endParaRPr lang="hu-HU" sz="3100" kern="1200" dirty="0"/>
        </a:p>
      </dsp:txBody>
      <dsp:txXfrm rot="-5400000">
        <a:off x="1" y="1906784"/>
        <a:ext cx="1080983" cy="463279"/>
      </dsp:txXfrm>
    </dsp:sp>
    <dsp:sp modelId="{6BF00DF4-0C0D-4AFF-B08B-259E214B6376}">
      <dsp:nvSpPr>
        <dsp:cNvPr id="0" name=""/>
        <dsp:cNvSpPr/>
      </dsp:nvSpPr>
      <dsp:spPr>
        <a:xfrm rot="5400000">
          <a:off x="5668171" y="-3220896"/>
          <a:ext cx="1003770" cy="101781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hu-HU" sz="2400" kern="1200" dirty="0" smtClean="0"/>
            <a:t>		Korai vizsgálatok dokumentációjának aktualizálása</a:t>
          </a: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300" kern="1200" dirty="0"/>
        </a:p>
      </dsp:txBody>
      <dsp:txXfrm rot="-5400000">
        <a:off x="1080983" y="1415292"/>
        <a:ext cx="10129146" cy="905770"/>
      </dsp:txXfrm>
    </dsp:sp>
    <dsp:sp modelId="{4F18BDAA-C89B-4810-B1D8-805C2F9CD69D}">
      <dsp:nvSpPr>
        <dsp:cNvPr id="0" name=""/>
        <dsp:cNvSpPr/>
      </dsp:nvSpPr>
      <dsp:spPr>
        <a:xfrm rot="5400000">
          <a:off x="-231639" y="3324276"/>
          <a:ext cx="1544262" cy="10809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100" kern="1200" dirty="0" smtClean="0"/>
            <a:t>3</a:t>
          </a:r>
          <a:endParaRPr lang="hu-HU" sz="3100" kern="1200" dirty="0"/>
        </a:p>
      </dsp:txBody>
      <dsp:txXfrm rot="-5400000">
        <a:off x="1" y="3633129"/>
        <a:ext cx="1080983" cy="463279"/>
      </dsp:txXfrm>
    </dsp:sp>
    <dsp:sp modelId="{2EAF9478-A8D5-4E82-856B-B88847210403}">
      <dsp:nvSpPr>
        <dsp:cNvPr id="0" name=""/>
        <dsp:cNvSpPr/>
      </dsp:nvSpPr>
      <dsp:spPr>
        <a:xfrm rot="5400000">
          <a:off x="5307702" y="-1486967"/>
          <a:ext cx="1724708" cy="10162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1838A-65DB-44D5-A0EA-BDBF1187EB03}">
      <dsp:nvSpPr>
        <dsp:cNvPr id="0" name=""/>
        <dsp:cNvSpPr/>
      </dsp:nvSpPr>
      <dsp:spPr>
        <a:xfrm>
          <a:off x="0" y="3645189"/>
          <a:ext cx="11759380" cy="79747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1" i="1" kern="1200" smtClean="0"/>
            <a:t>Vizsgálati eredmények összegzése, továbbküldés mérlegelése</a:t>
          </a:r>
          <a:endParaRPr lang="hu-HU" sz="2500" kern="1200"/>
        </a:p>
      </dsp:txBody>
      <dsp:txXfrm>
        <a:off x="0" y="3645189"/>
        <a:ext cx="11759380" cy="797478"/>
      </dsp:txXfrm>
    </dsp:sp>
    <dsp:sp modelId="{A9976FB4-A812-4DD0-85B1-5AD33317F30A}">
      <dsp:nvSpPr>
        <dsp:cNvPr id="0" name=""/>
        <dsp:cNvSpPr/>
      </dsp:nvSpPr>
      <dsp:spPr>
        <a:xfrm rot="10800000">
          <a:off x="0" y="2430630"/>
          <a:ext cx="11759380" cy="1226521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1" i="1" kern="1200" dirty="0" smtClean="0"/>
            <a:t>Tesztek felvétele</a:t>
          </a:r>
          <a:endParaRPr lang="hu-HU" sz="2500" kern="1200" dirty="0"/>
        </a:p>
      </dsp:txBody>
      <dsp:txXfrm rot="10800000">
        <a:off x="0" y="2430630"/>
        <a:ext cx="11759380" cy="796957"/>
      </dsp:txXfrm>
    </dsp:sp>
    <dsp:sp modelId="{8850D6D4-46BC-4457-B740-D3EEE38CB7EC}">
      <dsp:nvSpPr>
        <dsp:cNvPr id="0" name=""/>
        <dsp:cNvSpPr/>
      </dsp:nvSpPr>
      <dsp:spPr>
        <a:xfrm rot="10800000">
          <a:off x="0" y="1216070"/>
          <a:ext cx="11759380" cy="1226521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1" i="1" kern="1200" smtClean="0"/>
            <a:t>Véleményírás folyamata</a:t>
          </a:r>
          <a:endParaRPr lang="hu-HU" sz="2500" kern="1200"/>
        </a:p>
      </dsp:txBody>
      <dsp:txXfrm rot="10800000">
        <a:off x="0" y="1216070"/>
        <a:ext cx="11759380" cy="796957"/>
      </dsp:txXfrm>
    </dsp:sp>
    <dsp:sp modelId="{47DB3E1D-B7A2-47EB-B6B1-BC39977A1492}">
      <dsp:nvSpPr>
        <dsp:cNvPr id="0" name=""/>
        <dsp:cNvSpPr/>
      </dsp:nvSpPr>
      <dsp:spPr>
        <a:xfrm rot="10800000">
          <a:off x="0" y="1510"/>
          <a:ext cx="11759380" cy="1226521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1" i="1" kern="1200" smtClean="0"/>
            <a:t>Gyakorlati kérdésekben nyújtani segítséget a vizsgáló kollégák számára:</a:t>
          </a:r>
          <a:endParaRPr lang="hu-HU" sz="2500" kern="1200"/>
        </a:p>
      </dsp:txBody>
      <dsp:txXfrm rot="10800000">
        <a:off x="0" y="1510"/>
        <a:ext cx="11759380" cy="7969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139E1-2C23-4682-AD54-73F287624CD6}">
      <dsp:nvSpPr>
        <dsp:cNvPr id="0" name=""/>
        <dsp:cNvSpPr/>
      </dsp:nvSpPr>
      <dsp:spPr>
        <a:xfrm rot="21300000">
          <a:off x="872954" y="1111409"/>
          <a:ext cx="6382090" cy="558360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31E27-59E8-4111-AA0D-9E61C978BF90}">
      <dsp:nvSpPr>
        <dsp:cNvPr id="0" name=""/>
        <dsp:cNvSpPr/>
      </dsp:nvSpPr>
      <dsp:spPr>
        <a:xfrm>
          <a:off x="975360" y="139058"/>
          <a:ext cx="2438400" cy="1112471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BA28B-2858-4052-B0ED-2F2667B59015}">
      <dsp:nvSpPr>
        <dsp:cNvPr id="0" name=""/>
        <dsp:cNvSpPr/>
      </dsp:nvSpPr>
      <dsp:spPr>
        <a:xfrm>
          <a:off x="3463412" y="0"/>
          <a:ext cx="4289815" cy="1168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100" kern="1200" dirty="0" smtClean="0"/>
            <a:t>BTMN-es vizsgálatok</a:t>
          </a:r>
          <a:endParaRPr lang="hu-HU" sz="3100" kern="1200" dirty="0"/>
        </a:p>
      </dsp:txBody>
      <dsp:txXfrm>
        <a:off x="3463412" y="0"/>
        <a:ext cx="4289815" cy="1168095"/>
      </dsp:txXfrm>
    </dsp:sp>
    <dsp:sp modelId="{8366BB37-84B4-46D8-B05E-EBEF662A84FB}">
      <dsp:nvSpPr>
        <dsp:cNvPr id="0" name=""/>
        <dsp:cNvSpPr/>
      </dsp:nvSpPr>
      <dsp:spPr>
        <a:xfrm>
          <a:off x="4714239" y="1529648"/>
          <a:ext cx="2438400" cy="1112471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8A6EE-F1C4-40CC-A226-5AC6F75D21F5}">
      <dsp:nvSpPr>
        <dsp:cNvPr id="0" name=""/>
        <dsp:cNvSpPr/>
      </dsp:nvSpPr>
      <dsp:spPr>
        <a:xfrm>
          <a:off x="410756" y="1613083"/>
          <a:ext cx="4217846" cy="1168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100" kern="1200" dirty="0" smtClean="0"/>
            <a:t>OH-s vizsgálatok</a:t>
          </a:r>
          <a:endParaRPr lang="hu-HU" sz="3100" kern="1200" dirty="0"/>
        </a:p>
      </dsp:txBody>
      <dsp:txXfrm>
        <a:off x="410756" y="1613083"/>
        <a:ext cx="4217846" cy="1168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6D80-2B65-4A01-87B3-39D63EDE378E}" type="datetimeFigureOut">
              <a:rPr lang="hu-HU" smtClean="0"/>
              <a:pPr/>
              <a:t>2022. 01. 25.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BD20793-734C-4DD6-BD51-6F6EC33752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404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6D80-2B65-4A01-87B3-39D63EDE378E}" type="datetimeFigureOut">
              <a:rPr lang="hu-HU" smtClean="0"/>
              <a:pPr/>
              <a:t>2022. 01. 25.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BD20793-734C-4DD6-BD51-6F6EC33752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359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6D80-2B65-4A01-87B3-39D63EDE378E}" type="datetimeFigureOut">
              <a:rPr lang="hu-HU" smtClean="0"/>
              <a:pPr/>
              <a:t>2022. 01. 25.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BD20793-734C-4DD6-BD51-6F6EC33752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9997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6D80-2B65-4A01-87B3-39D63EDE378E}" type="datetimeFigureOut">
              <a:rPr lang="hu-HU" smtClean="0"/>
              <a:pPr/>
              <a:t>2022. 01. 25.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BD20793-734C-4DD6-BD51-6F6EC33752E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8100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6D80-2B65-4A01-87B3-39D63EDE378E}" type="datetimeFigureOut">
              <a:rPr lang="hu-HU" smtClean="0"/>
              <a:pPr/>
              <a:t>2022. 01. 25.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BD20793-734C-4DD6-BD51-6F6EC33752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177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6D80-2B65-4A01-87B3-39D63EDE378E}" type="datetimeFigureOut">
              <a:rPr lang="hu-HU" smtClean="0"/>
              <a:pPr/>
              <a:t>2022. 01. 25.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0793-734C-4DD6-BD51-6F6EC33752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970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6D80-2B65-4A01-87B3-39D63EDE378E}" type="datetimeFigureOut">
              <a:rPr lang="hu-HU" smtClean="0"/>
              <a:pPr/>
              <a:t>2022. 01. 25.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0793-734C-4DD6-BD51-6F6EC33752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70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6D80-2B65-4A01-87B3-39D63EDE378E}" type="datetimeFigureOut">
              <a:rPr lang="hu-HU" smtClean="0"/>
              <a:pPr/>
              <a:t>2022. 01. 25.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0793-734C-4DD6-BD51-6F6EC33752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741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5686D80-2B65-4A01-87B3-39D63EDE378E}" type="datetimeFigureOut">
              <a:rPr lang="hu-HU" smtClean="0"/>
              <a:pPr/>
              <a:t>2022. 01. 25.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BD20793-734C-4DD6-BD51-6F6EC33752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774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6D80-2B65-4A01-87B3-39D63EDE378E}" type="datetimeFigureOut">
              <a:rPr lang="hu-HU" smtClean="0"/>
              <a:pPr/>
              <a:t>2022. 01. 25.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0793-734C-4DD6-BD51-6F6EC33752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298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6D80-2B65-4A01-87B3-39D63EDE378E}" type="datetimeFigureOut">
              <a:rPr lang="hu-HU" smtClean="0"/>
              <a:pPr/>
              <a:t>2022. 01. 25.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BD20793-734C-4DD6-BD51-6F6EC33752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359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6D80-2B65-4A01-87B3-39D63EDE378E}" type="datetimeFigureOut">
              <a:rPr lang="hu-HU" smtClean="0"/>
              <a:pPr/>
              <a:t>2022. 01. 25.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0793-734C-4DD6-BD51-6F6EC33752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453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6D80-2B65-4A01-87B3-39D63EDE378E}" type="datetimeFigureOut">
              <a:rPr lang="hu-HU" smtClean="0"/>
              <a:pPr/>
              <a:t>2022. 01. 25.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0793-734C-4DD6-BD51-6F6EC33752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003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6D80-2B65-4A01-87B3-39D63EDE378E}" type="datetimeFigureOut">
              <a:rPr lang="hu-HU" smtClean="0"/>
              <a:pPr/>
              <a:t>2022. 01. 25.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0793-734C-4DD6-BD51-6F6EC33752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171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6D80-2B65-4A01-87B3-39D63EDE378E}" type="datetimeFigureOut">
              <a:rPr lang="hu-HU" smtClean="0"/>
              <a:pPr/>
              <a:t>2022. 01. 25.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0793-734C-4DD6-BD51-6F6EC33752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325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6D80-2B65-4A01-87B3-39D63EDE378E}" type="datetimeFigureOut">
              <a:rPr lang="hu-HU" smtClean="0"/>
              <a:pPr/>
              <a:t>2022. 01. 25.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0793-734C-4DD6-BD51-6F6EC33752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135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6D80-2B65-4A01-87B3-39D63EDE378E}" type="datetimeFigureOut">
              <a:rPr lang="hu-HU" smtClean="0"/>
              <a:pPr/>
              <a:t>2022. 01. 25.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0793-734C-4DD6-BD51-6F6EC33752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184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86D80-2B65-4A01-87B3-39D63EDE378E}" type="datetimeFigureOut">
              <a:rPr lang="hu-HU" smtClean="0"/>
              <a:pPr/>
              <a:t>2022. 01. 25.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0793-734C-4DD6-BD51-6F6EC33752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862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07794" y="2717321"/>
            <a:ext cx="8144134" cy="1337700"/>
          </a:xfrm>
        </p:spPr>
        <p:txBody>
          <a:bodyPr>
            <a:noAutofit/>
          </a:bodyPr>
          <a:lstStyle/>
          <a:p>
            <a:pPr algn="ctr"/>
            <a:r>
              <a:rPr lang="hu-HU" sz="4000" dirty="0" smtClean="0"/>
              <a:t>2021/2022 tanév I. félévre szóló munkatervi beszámoló</a:t>
            </a:r>
            <a:endParaRPr lang="hu-HU" sz="4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404689" y="156855"/>
            <a:ext cx="5586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prstClr val="white"/>
                </a:solidFill>
              </a:rPr>
              <a:t>Szakértői tevékenység munkaközösség</a:t>
            </a:r>
            <a:endParaRPr lang="hu-HU" dirty="0"/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1959429" y="4532062"/>
            <a:ext cx="7315199" cy="1792253"/>
          </a:xfrm>
        </p:spPr>
        <p:txBody>
          <a:bodyPr>
            <a:normAutofit/>
          </a:bodyPr>
          <a:lstStyle/>
          <a:p>
            <a:r>
              <a:rPr lang="hu-HU" sz="2200" dirty="0" smtClean="0"/>
              <a:t>Cegléd, 2022. január 20.</a:t>
            </a:r>
          </a:p>
          <a:p>
            <a:r>
              <a:rPr lang="hu-HU" sz="2200" dirty="0" smtClean="0"/>
              <a:t>2700 Cegléd, Malom tér 3.</a:t>
            </a:r>
          </a:p>
          <a:p>
            <a:r>
              <a:rPr lang="hu-HU" sz="2200" dirty="0" smtClean="0"/>
              <a:t>Munkaközösség vezető: Juhászné Darvas Gyöngyi</a:t>
            </a:r>
          </a:p>
          <a:p>
            <a:r>
              <a:rPr lang="hu-HU" sz="2200" dirty="0" smtClean="0"/>
              <a:t>E-mail cím: pmpsz.szakertoi.munkakozosseg@gmail.com</a:t>
            </a:r>
            <a:endParaRPr lang="hu-HU" sz="3600" dirty="0" smtClean="0"/>
          </a:p>
        </p:txBody>
      </p:sp>
    </p:spTree>
    <p:extLst>
      <p:ext uri="{BB962C8B-B14F-4D97-AF65-F5344CB8AC3E}">
        <p14:creationId xmlns:p14="http://schemas.microsoft.com/office/powerpoint/2010/main" val="1038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1363" y="753228"/>
            <a:ext cx="9981928" cy="1080938"/>
          </a:xfrm>
        </p:spPr>
        <p:txBody>
          <a:bodyPr>
            <a:normAutofit fontScale="90000"/>
          </a:bodyPr>
          <a:lstStyle/>
          <a:p>
            <a:r>
              <a:rPr lang="hu-HU" dirty="0"/>
              <a:t>A munkaközösség által kitűzött célok és elért eredmények a </a:t>
            </a:r>
            <a:r>
              <a:rPr lang="hu-HU" dirty="0" smtClean="0"/>
              <a:t>2021/2022 </a:t>
            </a:r>
            <a:r>
              <a:rPr lang="hu-HU" dirty="0"/>
              <a:t>első félévére </a:t>
            </a:r>
            <a:r>
              <a:rPr lang="hu-HU" dirty="0" smtClean="0"/>
              <a:t>vonatkozóan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3517" y="2336872"/>
            <a:ext cx="5275161" cy="42795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dirty="0" smtClean="0">
                <a:latin typeface="Algerian" panose="04020705040A02060702" pitchFamily="82" charset="0"/>
              </a:rPr>
              <a:t>Célok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u="sng" dirty="0">
                <a:solidFill>
                  <a:srgbClr val="FFFF00"/>
                </a:solidFill>
              </a:rPr>
              <a:t>A szakértői vizsgálat folyamatának megsegítése </a:t>
            </a:r>
            <a:r>
              <a:rPr lang="hu-HU" dirty="0" smtClean="0"/>
              <a:t>:</a:t>
            </a: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b="1" i="1" dirty="0">
                <a:solidFill>
                  <a:srgbClr val="00B0F0"/>
                </a:solidFill>
              </a:rPr>
              <a:t>A</a:t>
            </a:r>
            <a:r>
              <a:rPr lang="hu-HU" b="1" i="1" dirty="0" smtClean="0">
                <a:solidFill>
                  <a:srgbClr val="00B0F0"/>
                </a:solidFill>
              </a:rPr>
              <a:t>ktuális </a:t>
            </a:r>
            <a:r>
              <a:rPr lang="hu-HU" b="1" i="1" dirty="0">
                <a:solidFill>
                  <a:srgbClr val="00B0F0"/>
                </a:solidFill>
              </a:rPr>
              <a:t>jogszabályváltozások, a szakértői vélemény összeállításának szakmai szempontjai, kritériumai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1" i="1" dirty="0" smtClean="0">
                <a:solidFill>
                  <a:srgbClr val="FFC000"/>
                </a:solidFill>
              </a:rPr>
              <a:t>Pszichológiai vizsgáló eljárások alkalmazásáról tudásmegosztás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1" i="1" dirty="0">
                <a:solidFill>
                  <a:srgbClr val="00B0F0"/>
                </a:solidFill>
              </a:rPr>
              <a:t>0-4 évesek vizsgálata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646374" y="2224728"/>
            <a:ext cx="6327583" cy="43917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dirty="0">
                <a:latin typeface="Algerian" panose="04020705040A02060702" pitchFamily="82" charset="0"/>
              </a:rPr>
              <a:t>Eredmények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  <a:p>
            <a:pPr>
              <a:buFont typeface="Wingdings" panose="05000000000000000000" pitchFamily="2" charset="2"/>
              <a:buChar char="ü"/>
            </a:pPr>
            <a:r>
              <a:rPr lang="hu-HU" b="1" i="1" dirty="0">
                <a:solidFill>
                  <a:srgbClr val="00B0F0"/>
                </a:solidFill>
              </a:rPr>
              <a:t>2021 novembertől új, egységes </a:t>
            </a:r>
            <a:r>
              <a:rPr lang="hu-HU" b="1" i="1" dirty="0" smtClean="0">
                <a:solidFill>
                  <a:srgbClr val="00B0F0"/>
                </a:solidFill>
              </a:rPr>
              <a:t>szakvéleménysablonok</a:t>
            </a:r>
            <a:r>
              <a:rPr lang="hu-HU" b="1" i="1" dirty="0">
                <a:solidFill>
                  <a:srgbClr val="00B0F0"/>
                </a:solidFill>
              </a:rPr>
              <a:t>, </a:t>
            </a:r>
            <a:r>
              <a:rPr lang="hu-HU" b="1" i="1" dirty="0" smtClean="0">
                <a:solidFill>
                  <a:srgbClr val="00B0F0"/>
                </a:solidFill>
              </a:rPr>
              <a:t>dokumentációk bevezetésre kerültek</a:t>
            </a:r>
          </a:p>
          <a:p>
            <a:pPr marL="0" indent="0">
              <a:buNone/>
            </a:pPr>
            <a:endParaRPr lang="hu-HU" sz="1000" b="1" i="1" dirty="0" smtClean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b="1" i="1" dirty="0" smtClean="0">
                <a:solidFill>
                  <a:srgbClr val="FFC000"/>
                </a:solidFill>
              </a:rPr>
              <a:t>Szervezés </a:t>
            </a:r>
            <a:r>
              <a:rPr lang="hu-HU" b="1" i="1" dirty="0">
                <a:solidFill>
                  <a:srgbClr val="FFC000"/>
                </a:solidFill>
              </a:rPr>
              <a:t>alatt közös szakmai nap keretében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b="1" i="1" dirty="0">
                <a:solidFill>
                  <a:srgbClr val="00B0F0"/>
                </a:solidFill>
              </a:rPr>
              <a:t>J</a:t>
            </a:r>
            <a:r>
              <a:rPr lang="hu-HU" b="1" i="1" dirty="0" smtClean="0">
                <a:solidFill>
                  <a:srgbClr val="00B0F0"/>
                </a:solidFill>
              </a:rPr>
              <a:t>ogszabály változások értelmezése megtörtént</a:t>
            </a:r>
            <a:endParaRPr lang="hu-HU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813613"/>
            <a:ext cx="10722634" cy="1080938"/>
          </a:xfrm>
        </p:spPr>
        <p:txBody>
          <a:bodyPr>
            <a:normAutofit/>
          </a:bodyPr>
          <a:lstStyle/>
          <a:p>
            <a:r>
              <a:rPr lang="hu-HU" sz="3100" dirty="0"/>
              <a:t>A munkaközösség szakmai területén bevezetett </a:t>
            </a:r>
            <a:r>
              <a:rPr lang="hu-HU" sz="3100" dirty="0" smtClean="0"/>
              <a:t>jogszabályi</a:t>
            </a:r>
            <a:br>
              <a:rPr lang="hu-HU" sz="3100" dirty="0" smtClean="0"/>
            </a:br>
            <a:r>
              <a:rPr lang="hu-HU" sz="3100" dirty="0" smtClean="0"/>
              <a:t>változások 2022. </a:t>
            </a:r>
            <a:r>
              <a:rPr lang="hu-HU" sz="3100" dirty="0"/>
              <a:t>Január </a:t>
            </a:r>
            <a:r>
              <a:rPr lang="hu-HU" sz="3100" dirty="0" smtClean="0"/>
              <a:t>15-ig,amennyiben vannak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20681"/>
          </a:xfrm>
        </p:spPr>
        <p:txBody>
          <a:bodyPr/>
          <a:lstStyle/>
          <a:p>
            <a:pPr fontAlgn="ctr"/>
            <a:r>
              <a:rPr lang="it-IT" b="1" dirty="0"/>
              <a:t>15/2013. (II. 26.) EMMI </a:t>
            </a:r>
            <a:r>
              <a:rPr lang="it-IT" b="1" dirty="0" smtClean="0"/>
              <a:t>rendelet</a:t>
            </a:r>
            <a:r>
              <a:rPr lang="hu-HU" b="1" dirty="0" smtClean="0"/>
              <a:t> </a:t>
            </a:r>
            <a:r>
              <a:rPr lang="it-IT" dirty="0" smtClean="0"/>
              <a:t>Hatályos</a:t>
            </a:r>
            <a:r>
              <a:rPr lang="it-IT" dirty="0"/>
              <a:t>: 2022.01.01 </a:t>
            </a:r>
            <a:endParaRPr lang="hu-HU" dirty="0" smtClean="0"/>
          </a:p>
          <a:p>
            <a:pPr fontAlgn="ctr"/>
            <a:r>
              <a:rPr lang="hu-HU" b="1" dirty="0">
                <a:solidFill>
                  <a:srgbClr val="000000"/>
                </a:solidFill>
                <a:latin typeface="Times" panose="02020603050405020304" pitchFamily="18" charset="0"/>
              </a:rPr>
              <a:t>4. §</a:t>
            </a:r>
            <a:r>
              <a:rPr lang="hu-HU" dirty="0">
                <a:solidFill>
                  <a:srgbClr val="000000"/>
                </a:solidFill>
                <a:latin typeface="Times" panose="02020603050405020304" pitchFamily="18" charset="0"/>
              </a:rPr>
              <a:t> (</a:t>
            </a:r>
            <a:r>
              <a:rPr lang="hu-HU" dirty="0" smtClean="0">
                <a:solidFill>
                  <a:srgbClr val="000000"/>
                </a:solidFill>
                <a:latin typeface="Times" panose="02020603050405020304" pitchFamily="18" charset="0"/>
              </a:rPr>
              <a:t>2a)</a:t>
            </a:r>
            <a:r>
              <a:rPr lang="hu-HU" dirty="0">
                <a:solidFill>
                  <a:srgbClr val="000000"/>
                </a:solidFill>
                <a:latin typeface="Times" panose="02020603050405020304" pitchFamily="18" charset="0"/>
              </a:rPr>
              <a:t> A szakértői bizottság </a:t>
            </a:r>
            <a:r>
              <a:rPr lang="hu-HU" b="1" i="1" u="sng" dirty="0">
                <a:solidFill>
                  <a:srgbClr val="000000"/>
                </a:solidFill>
                <a:latin typeface="Times" panose="02020603050405020304" pitchFamily="18" charset="0"/>
              </a:rPr>
              <a:t>a három évnél fiatalabb </a:t>
            </a:r>
            <a:r>
              <a:rPr lang="hu-HU" dirty="0">
                <a:solidFill>
                  <a:srgbClr val="000000"/>
                </a:solidFill>
                <a:latin typeface="Times" panose="02020603050405020304" pitchFamily="18" charset="0"/>
              </a:rPr>
              <a:t>gyermek esetében szakértői véleményét a gyermek külön vizsgálata </a:t>
            </a:r>
            <a:r>
              <a:rPr lang="hu-HU" dirty="0" smtClean="0">
                <a:solidFill>
                  <a:srgbClr val="000000"/>
                </a:solidFill>
                <a:latin typeface="Times" panose="02020603050405020304" pitchFamily="18" charset="0"/>
              </a:rPr>
              <a:t>nélkül………szakorvos </a:t>
            </a:r>
            <a:r>
              <a:rPr lang="hu-HU" dirty="0">
                <a:solidFill>
                  <a:srgbClr val="000000"/>
                </a:solidFill>
                <a:latin typeface="Times" panose="02020603050405020304" pitchFamily="18" charset="0"/>
              </a:rPr>
              <a:t>által felállított diagnosztikai vélemény és terápiás javaslat alapján is </a:t>
            </a:r>
            <a:r>
              <a:rPr lang="hu-HU" dirty="0" smtClean="0">
                <a:solidFill>
                  <a:srgbClr val="000000"/>
                </a:solidFill>
                <a:latin typeface="Times" panose="02020603050405020304" pitchFamily="18" charset="0"/>
              </a:rPr>
              <a:t>elkészítheti.</a:t>
            </a:r>
          </a:p>
          <a:p>
            <a:pPr fontAlgn="ctr"/>
            <a:r>
              <a:rPr lang="hu-HU" b="1" dirty="0" smtClean="0">
                <a:solidFill>
                  <a:srgbClr val="000000"/>
                </a:solidFill>
                <a:latin typeface="Times" panose="02020603050405020304" pitchFamily="18" charset="0"/>
              </a:rPr>
              <a:t>11</a:t>
            </a:r>
            <a:r>
              <a:rPr lang="hu-HU" b="1" dirty="0">
                <a:solidFill>
                  <a:srgbClr val="000000"/>
                </a:solidFill>
                <a:latin typeface="Times" panose="02020603050405020304" pitchFamily="18" charset="0"/>
              </a:rPr>
              <a:t>. §</a:t>
            </a:r>
            <a:r>
              <a:rPr lang="hu-HU" dirty="0">
                <a:solidFill>
                  <a:srgbClr val="000000"/>
                </a:solidFill>
                <a:latin typeface="Times" panose="02020603050405020304" pitchFamily="18" charset="0"/>
              </a:rPr>
              <a:t> (</a:t>
            </a:r>
            <a:r>
              <a:rPr lang="hu-HU" dirty="0" smtClean="0">
                <a:solidFill>
                  <a:srgbClr val="000000"/>
                </a:solidFill>
                <a:latin typeface="Times" panose="02020603050405020304" pitchFamily="18" charset="0"/>
              </a:rPr>
              <a:t>1)A </a:t>
            </a:r>
            <a:r>
              <a:rPr lang="hu-HU" dirty="0">
                <a:solidFill>
                  <a:srgbClr val="000000"/>
                </a:solidFill>
                <a:latin typeface="Times" panose="02020603050405020304" pitchFamily="18" charset="0"/>
              </a:rPr>
              <a:t>járási szakértői bizottság feladata</a:t>
            </a:r>
          </a:p>
          <a:p>
            <a:pPr indent="114300" algn="just">
              <a:spcBef>
                <a:spcPts val="0"/>
              </a:spcBef>
              <a:spcAft>
                <a:spcPts val="100"/>
              </a:spcAft>
            </a:pPr>
            <a:r>
              <a:rPr lang="hu-HU" i="1" dirty="0" smtClean="0">
                <a:solidFill>
                  <a:srgbClr val="000000"/>
                </a:solidFill>
                <a:latin typeface="Times" panose="02020603050405020304" pitchFamily="18" charset="0"/>
              </a:rPr>
              <a:t>a)</a:t>
            </a:r>
            <a:r>
              <a:rPr lang="hu-HU" dirty="0">
                <a:solidFill>
                  <a:srgbClr val="000000"/>
                </a:solidFill>
                <a:latin typeface="Times" panose="02020603050405020304" pitchFamily="18" charset="0"/>
              </a:rPr>
              <a:t> az e rendelet általános szabályai szerint indult vizsgálatok esetében </a:t>
            </a:r>
            <a:r>
              <a:rPr lang="hu-HU" dirty="0">
                <a:solidFill>
                  <a:schemeClr val="bg1"/>
                </a:solidFill>
                <a:latin typeface="Times" panose="02020603050405020304" pitchFamily="18" charset="0"/>
              </a:rPr>
              <a:t>a </a:t>
            </a:r>
            <a:r>
              <a:rPr lang="hu-HU" strike="sngStrike" dirty="0">
                <a:solidFill>
                  <a:srgbClr val="FFFF00"/>
                </a:solidFill>
                <a:latin typeface="Times" panose="02020603050405020304" pitchFamily="18" charset="0"/>
              </a:rPr>
              <a:t>harmadik életévét betöltött</a:t>
            </a:r>
            <a:r>
              <a:rPr lang="hu-HU" dirty="0">
                <a:solidFill>
                  <a:srgbClr val="000000"/>
                </a:solidFill>
                <a:latin typeface="Times" panose="02020603050405020304" pitchFamily="18" charset="0"/>
              </a:rPr>
              <a:t> </a:t>
            </a:r>
            <a:r>
              <a:rPr lang="hu-HU" dirty="0" smtClean="0">
                <a:solidFill>
                  <a:srgbClr val="000000"/>
                </a:solidFill>
                <a:latin typeface="Times" panose="02020603050405020304" pitchFamily="18" charset="0"/>
              </a:rPr>
              <a:t> </a:t>
            </a:r>
            <a:r>
              <a:rPr lang="hu-HU" dirty="0">
                <a:solidFill>
                  <a:srgbClr val="000000"/>
                </a:solidFill>
                <a:latin typeface="Times" panose="02020603050405020304" pitchFamily="18" charset="0"/>
              </a:rPr>
              <a:t>gyermek, tanuló teljes körű pszichológiai, pedagógiai-gyógypedagógiai, továbbá szükség szerint orvosi vizsgálata</a:t>
            </a:r>
            <a:r>
              <a:rPr lang="hu-HU" dirty="0" smtClean="0">
                <a:solidFill>
                  <a:srgbClr val="000000"/>
                </a:solidFill>
                <a:latin typeface="Times" panose="02020603050405020304" pitchFamily="18" charset="0"/>
              </a:rPr>
              <a:t>,</a:t>
            </a:r>
          </a:p>
          <a:p>
            <a:pPr fontAlgn="ctr"/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94089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813613"/>
            <a:ext cx="10722634" cy="1080938"/>
          </a:xfrm>
        </p:spPr>
        <p:txBody>
          <a:bodyPr>
            <a:normAutofit/>
          </a:bodyPr>
          <a:lstStyle/>
          <a:p>
            <a:r>
              <a:rPr lang="hu-HU" sz="3100" dirty="0"/>
              <a:t>A munkaközösség szakmai területén bevezetett </a:t>
            </a:r>
            <a:r>
              <a:rPr lang="hu-HU" sz="3100" dirty="0" smtClean="0"/>
              <a:t>jogszabályi</a:t>
            </a:r>
            <a:br>
              <a:rPr lang="hu-HU" sz="3100" dirty="0" smtClean="0"/>
            </a:br>
            <a:r>
              <a:rPr lang="hu-HU" sz="3100" dirty="0" smtClean="0"/>
              <a:t>változások 2022. </a:t>
            </a:r>
            <a:r>
              <a:rPr lang="hu-HU" sz="3100" dirty="0"/>
              <a:t>Január </a:t>
            </a:r>
            <a:r>
              <a:rPr lang="hu-HU" sz="3100" dirty="0" smtClean="0"/>
              <a:t>15-ig,amennyiben vannak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0321" y="2336873"/>
            <a:ext cx="10971748" cy="4103116"/>
          </a:xfrm>
        </p:spPr>
        <p:txBody>
          <a:bodyPr>
            <a:normAutofit/>
          </a:bodyPr>
          <a:lstStyle/>
          <a:p>
            <a:pPr fontAlgn="ctr"/>
            <a:r>
              <a:rPr lang="it-IT" b="1" dirty="0"/>
              <a:t>15/2013. (II. 26.) EMMI </a:t>
            </a:r>
            <a:r>
              <a:rPr lang="it-IT" b="1" dirty="0" smtClean="0"/>
              <a:t>rendele</a:t>
            </a:r>
            <a:r>
              <a:rPr lang="hu-HU" b="1" dirty="0" smtClean="0"/>
              <a:t>tben további változások:</a:t>
            </a:r>
            <a:r>
              <a:rPr lang="it-IT" dirty="0" smtClean="0"/>
              <a:t> </a:t>
            </a:r>
            <a:endParaRPr lang="hu-HU" dirty="0" smtClean="0"/>
          </a:p>
          <a:p>
            <a:pPr fontAlgn="ctr"/>
            <a:r>
              <a:rPr lang="hu-HU" sz="1800" b="1" dirty="0">
                <a:solidFill>
                  <a:srgbClr val="000000"/>
                </a:solidFill>
                <a:latin typeface="Times" panose="02020603050405020304" pitchFamily="18" charset="0"/>
              </a:rPr>
              <a:t>17. §</a:t>
            </a:r>
            <a:r>
              <a:rPr lang="hu-HU" sz="1800" dirty="0">
                <a:solidFill>
                  <a:srgbClr val="000000"/>
                </a:solidFill>
                <a:latin typeface="Times" panose="02020603050405020304" pitchFamily="18" charset="0"/>
              </a:rPr>
              <a:t> (1</a:t>
            </a:r>
            <a:r>
              <a:rPr lang="hu-HU" sz="1800" dirty="0" smtClean="0">
                <a:solidFill>
                  <a:srgbClr val="000000"/>
                </a:solidFill>
                <a:latin typeface="Times" panose="02020603050405020304" pitchFamily="18" charset="0"/>
              </a:rPr>
              <a:t>) </a:t>
            </a:r>
            <a:r>
              <a:rPr lang="hu-HU" sz="1800" b="1" dirty="0" smtClean="0">
                <a:solidFill>
                  <a:srgbClr val="000000"/>
                </a:solidFill>
                <a:latin typeface="Times" panose="02020603050405020304" pitchFamily="18" charset="0"/>
              </a:rPr>
              <a:t>j) pontja alpontokra tagolódott (ja, </a:t>
            </a:r>
            <a:r>
              <a:rPr lang="hu-HU" sz="1800" b="1" dirty="0" err="1" smtClean="0">
                <a:solidFill>
                  <a:srgbClr val="000000"/>
                </a:solidFill>
                <a:latin typeface="Times" panose="02020603050405020304" pitchFamily="18" charset="0"/>
              </a:rPr>
              <a:t>jb</a:t>
            </a:r>
            <a:r>
              <a:rPr lang="hu-HU" sz="1800" b="1" dirty="0" smtClean="0">
                <a:solidFill>
                  <a:srgbClr val="000000"/>
                </a:solidFill>
                <a:latin typeface="Times" panose="02020603050405020304" pitchFamily="18" charset="0"/>
              </a:rPr>
              <a:t>), továbbá kiegészült a 17.§ (1) pontja a) és b) ponttal </a:t>
            </a:r>
          </a:p>
          <a:p>
            <a:pPr marL="0" indent="0" fontAlgn="ctr">
              <a:buNone/>
            </a:pPr>
            <a:r>
              <a:rPr lang="hu-HU" sz="1800" b="1" dirty="0" smtClean="0">
                <a:solidFill>
                  <a:srgbClr val="000000"/>
                </a:solidFill>
                <a:latin typeface="Times" panose="02020603050405020304" pitchFamily="18" charset="0"/>
              </a:rPr>
              <a:t>Lényege:</a:t>
            </a:r>
          </a:p>
          <a:p>
            <a:pPr fontAlgn="ctr"/>
            <a:r>
              <a:rPr lang="hu-HU" sz="1800" b="1" u="sng" dirty="0">
                <a:solidFill>
                  <a:srgbClr val="000000"/>
                </a:solidFill>
                <a:latin typeface="Times" panose="02020603050405020304" pitchFamily="18" charset="0"/>
              </a:rPr>
              <a:t>a nappali munkarend szerinti felnőttoktatásban tanuló </a:t>
            </a:r>
            <a:r>
              <a:rPr lang="hu-HU" sz="1800" dirty="0">
                <a:solidFill>
                  <a:srgbClr val="000000"/>
                </a:solidFill>
                <a:latin typeface="Times" panose="02020603050405020304" pitchFamily="18" charset="0"/>
              </a:rPr>
              <a:t>személy vizsgálata alapján készített szakértői vélemény </a:t>
            </a:r>
            <a:r>
              <a:rPr lang="hu-HU" sz="1800" b="1" dirty="0" smtClean="0">
                <a:solidFill>
                  <a:srgbClr val="000000"/>
                </a:solidFill>
                <a:latin typeface="Times" panose="02020603050405020304" pitchFamily="18" charset="0"/>
              </a:rPr>
              <a:t>nem tartalmazza </a:t>
            </a:r>
            <a:r>
              <a:rPr lang="hu-HU" sz="1800" i="1" dirty="0" smtClean="0">
                <a:solidFill>
                  <a:srgbClr val="000000"/>
                </a:solidFill>
                <a:latin typeface="Times" panose="02020603050405020304" pitchFamily="18" charset="0"/>
              </a:rPr>
              <a:t>a </a:t>
            </a:r>
            <a:r>
              <a:rPr lang="hu-HU" sz="1800" i="1" dirty="0">
                <a:solidFill>
                  <a:srgbClr val="000000"/>
                </a:solidFill>
                <a:latin typeface="Times" panose="02020603050405020304" pitchFamily="18" charset="0"/>
              </a:rPr>
              <a:t>hivatalból történő felülvizsgálat </a:t>
            </a:r>
            <a:r>
              <a:rPr lang="hu-HU" sz="1800" i="1" dirty="0" smtClean="0">
                <a:solidFill>
                  <a:srgbClr val="000000"/>
                </a:solidFill>
                <a:latin typeface="Times" panose="02020603050405020304" pitchFamily="18" charset="0"/>
              </a:rPr>
              <a:t>időpontját</a:t>
            </a:r>
          </a:p>
          <a:p>
            <a:pPr fontAlgn="ctr"/>
            <a:r>
              <a:rPr lang="hu-HU" sz="1800" b="1" u="sng" dirty="0">
                <a:solidFill>
                  <a:srgbClr val="000000"/>
                </a:solidFill>
                <a:latin typeface="Times" panose="02020603050405020304" pitchFamily="18" charset="0"/>
              </a:rPr>
              <a:t>a nem nappali munkarend szerint folytatott felnőttoktatásban tanuló személy, valamint a felnőttképzésben részt vevő</a:t>
            </a:r>
            <a:r>
              <a:rPr lang="hu-HU" sz="1800" dirty="0">
                <a:solidFill>
                  <a:srgbClr val="000000"/>
                </a:solidFill>
                <a:latin typeface="Times" panose="02020603050405020304" pitchFamily="18" charset="0"/>
              </a:rPr>
              <a:t> személy vizsgálata alapján készített szakértői vélemény </a:t>
            </a:r>
            <a:r>
              <a:rPr lang="hu-HU" sz="1800" b="1" dirty="0">
                <a:solidFill>
                  <a:srgbClr val="000000"/>
                </a:solidFill>
                <a:latin typeface="Times" panose="02020603050405020304" pitchFamily="18" charset="0"/>
              </a:rPr>
              <a:t> nem </a:t>
            </a:r>
            <a:r>
              <a:rPr lang="hu-HU" sz="1800" b="1" dirty="0" smtClean="0">
                <a:solidFill>
                  <a:srgbClr val="000000"/>
                </a:solidFill>
                <a:latin typeface="Times" panose="02020603050405020304" pitchFamily="18" charset="0"/>
              </a:rPr>
              <a:t>tartalmazza</a:t>
            </a:r>
            <a:r>
              <a:rPr lang="hu-HU" sz="1800" dirty="0" smtClean="0">
                <a:solidFill>
                  <a:srgbClr val="000000"/>
                </a:solidFill>
                <a:latin typeface="Times" panose="02020603050405020304" pitchFamily="18" charset="0"/>
              </a:rPr>
              <a:t>:</a:t>
            </a:r>
          </a:p>
          <a:p>
            <a:pPr fontAlgn="ctr">
              <a:buFont typeface="Courier New" panose="02070309020205020404" pitchFamily="49" charset="0"/>
              <a:buChar char="o"/>
            </a:pPr>
            <a:r>
              <a:rPr lang="hu-HU" sz="1800" i="1" dirty="0">
                <a:solidFill>
                  <a:srgbClr val="000000"/>
                </a:solidFill>
                <a:latin typeface="Times" panose="02020603050405020304" pitchFamily="18" charset="0"/>
              </a:rPr>
              <a:t>a</a:t>
            </a:r>
            <a:r>
              <a:rPr lang="hu-HU" sz="1800" i="1" dirty="0" smtClean="0">
                <a:solidFill>
                  <a:srgbClr val="000000"/>
                </a:solidFill>
                <a:latin typeface="Times" panose="02020603050405020304" pitchFamily="18" charset="0"/>
              </a:rPr>
              <a:t> </a:t>
            </a:r>
            <a:r>
              <a:rPr lang="hu-HU" sz="1800" i="1" dirty="0">
                <a:solidFill>
                  <a:srgbClr val="000000"/>
                </a:solidFill>
                <a:latin typeface="Times" panose="02020603050405020304" pitchFamily="18" charset="0"/>
              </a:rPr>
              <a:t>hivatalból történő felülvizsgálat </a:t>
            </a:r>
            <a:r>
              <a:rPr lang="hu-HU" sz="1800" i="1" dirty="0" smtClean="0">
                <a:solidFill>
                  <a:srgbClr val="000000"/>
                </a:solidFill>
                <a:latin typeface="Times" panose="02020603050405020304" pitchFamily="18" charset="0"/>
              </a:rPr>
              <a:t>időpontját,</a:t>
            </a:r>
          </a:p>
          <a:p>
            <a:pPr fontAlgn="ctr">
              <a:buFont typeface="Courier New" panose="02070309020205020404" pitchFamily="49" charset="0"/>
              <a:buChar char="o"/>
            </a:pPr>
            <a:r>
              <a:rPr lang="hu-HU" sz="1800" i="1" dirty="0" smtClean="0">
                <a:solidFill>
                  <a:srgbClr val="000000"/>
                </a:solidFill>
                <a:latin typeface="Times" panose="02020603050405020304" pitchFamily="18" charset="0"/>
              </a:rPr>
              <a:t>a fejlesztési javaslatokat, annak időkeretét,</a:t>
            </a:r>
          </a:p>
          <a:p>
            <a:pPr fontAlgn="ctr">
              <a:buFont typeface="Courier New" panose="02070309020205020404" pitchFamily="49" charset="0"/>
              <a:buChar char="o"/>
            </a:pPr>
            <a:r>
              <a:rPr lang="hu-HU" sz="1800" i="1" dirty="0" smtClean="0">
                <a:solidFill>
                  <a:srgbClr val="000000"/>
                </a:solidFill>
                <a:latin typeface="Times" panose="02020603050405020304" pitchFamily="18" charset="0"/>
              </a:rPr>
              <a:t>a szükséges szakemberre vonatkozó javaslatot,</a:t>
            </a:r>
          </a:p>
          <a:p>
            <a:pPr fontAlgn="ctr">
              <a:buFont typeface="Courier New" panose="02070309020205020404" pitchFamily="49" charset="0"/>
              <a:buChar char="o"/>
            </a:pPr>
            <a:r>
              <a:rPr lang="hu-HU" sz="1800" i="1" dirty="0" smtClean="0">
                <a:solidFill>
                  <a:srgbClr val="000000"/>
                </a:solidFill>
                <a:latin typeface="Times" panose="02020603050405020304" pitchFamily="18" charset="0"/>
              </a:rPr>
              <a:t>SNI esetén az intézménykijelölést.</a:t>
            </a:r>
          </a:p>
        </p:txBody>
      </p:sp>
    </p:spTree>
    <p:extLst>
      <p:ext uri="{BB962C8B-B14F-4D97-AF65-F5344CB8AC3E}">
        <p14:creationId xmlns:p14="http://schemas.microsoft.com/office/powerpoint/2010/main" val="422368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001" y="770481"/>
            <a:ext cx="10248181" cy="1080938"/>
          </a:xfrm>
        </p:spPr>
        <p:txBody>
          <a:bodyPr>
            <a:normAutofit fontScale="90000"/>
          </a:bodyPr>
          <a:lstStyle/>
          <a:p>
            <a:r>
              <a:rPr lang="hu-HU" dirty="0"/>
              <a:t>A munkaközösség legfontosabb célkitűzései a </a:t>
            </a:r>
            <a:r>
              <a:rPr lang="hu-HU" dirty="0" smtClean="0"/>
              <a:t>2021/2022 </a:t>
            </a:r>
            <a:r>
              <a:rPr lang="hu-HU" dirty="0"/>
              <a:t>második </a:t>
            </a:r>
            <a:r>
              <a:rPr lang="hu-HU" dirty="0" smtClean="0"/>
              <a:t>félévére a munkatervben megjelöltek alapján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0321" y="2336873"/>
            <a:ext cx="10762742" cy="4011676"/>
          </a:xfrm>
        </p:spPr>
        <p:txBody>
          <a:bodyPr/>
          <a:lstStyle/>
          <a:p>
            <a:pPr algn="just">
              <a:spcAft>
                <a:spcPts val="0"/>
              </a:spcAft>
            </a:pPr>
            <a:endParaRPr lang="hu-H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12923928"/>
              </p:ext>
            </p:extLst>
          </p:nvPr>
        </p:nvGraphicFramePr>
        <p:xfrm>
          <a:off x="680321" y="2076994"/>
          <a:ext cx="11259130" cy="4637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23" y="2076994"/>
            <a:ext cx="1445926" cy="126002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23" y="4781245"/>
            <a:ext cx="1792879" cy="179287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23" y="3393586"/>
            <a:ext cx="2802668" cy="1274872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442755" y="4819798"/>
            <a:ext cx="8442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Milyen mérőeszközöket használjunk?</a:t>
            </a:r>
          </a:p>
          <a:p>
            <a:endParaRPr lang="hu-HU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0-4 évesek </a:t>
            </a:r>
            <a:r>
              <a:rPr lang="hu-HU" b="1" dirty="0" smtClean="0">
                <a:solidFill>
                  <a:schemeClr val="bg1"/>
                </a:solidFill>
              </a:rPr>
              <a:t>vizsgálatánál,</a:t>
            </a:r>
            <a:endParaRPr lang="hu-HU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magatartási nehézségek vélelmezésekor a BTMN vizsgálatok keretében</a:t>
            </a:r>
          </a:p>
          <a:p>
            <a:endParaRPr lang="hu-HU" b="1" dirty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Jó gyakorlatok megosztása.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7317" y="753228"/>
            <a:ext cx="10136866" cy="1080938"/>
          </a:xfrm>
        </p:spPr>
        <p:txBody>
          <a:bodyPr>
            <a:normAutofit/>
          </a:bodyPr>
          <a:lstStyle/>
          <a:p>
            <a:r>
              <a:rPr lang="hu-HU" sz="3400" dirty="0" smtClean="0"/>
              <a:t>6. </a:t>
            </a:r>
            <a:r>
              <a:rPr lang="hu-HU" sz="3400" dirty="0"/>
              <a:t>A munkaközösség legfontosabb szakmai </a:t>
            </a:r>
            <a:r>
              <a:rPr lang="hu-HU" sz="3400" dirty="0" smtClean="0"/>
              <a:t>kérdései</a:t>
            </a:r>
            <a:r>
              <a:rPr lang="hu-HU" sz="3400" dirty="0"/>
              <a:t/>
            </a:r>
            <a:br>
              <a:rPr lang="hu-HU" sz="3400" dirty="0"/>
            </a:br>
            <a:endParaRPr lang="hu-HU" sz="3400" dirty="0"/>
          </a:p>
        </p:txBody>
      </p:sp>
      <p:graphicFrame>
        <p:nvGraphicFramePr>
          <p:cNvPr id="11" name="Tartalom helye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514501"/>
              </p:ext>
            </p:extLst>
          </p:nvPr>
        </p:nvGraphicFramePr>
        <p:xfrm>
          <a:off x="157317" y="2202426"/>
          <a:ext cx="11759380" cy="4444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35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1363" y="761854"/>
            <a:ext cx="9613861" cy="1080938"/>
          </a:xfrm>
        </p:spPr>
        <p:txBody>
          <a:bodyPr>
            <a:normAutofit/>
          </a:bodyPr>
          <a:lstStyle/>
          <a:p>
            <a:pPr marL="0" indent="0"/>
            <a:r>
              <a:rPr lang="hu-HU" sz="3200" dirty="0"/>
              <a:t>A </a:t>
            </a:r>
            <a:r>
              <a:rPr lang="hu-HU" sz="3200" dirty="0" smtClean="0"/>
              <a:t>munkaközösség aktuális nehézségei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u="sng" dirty="0" smtClean="0"/>
              <a:t>A vizsgálatok ütemezése:</a:t>
            </a:r>
          </a:p>
          <a:p>
            <a:pPr marL="0" indent="0">
              <a:buNone/>
            </a:pPr>
            <a:r>
              <a:rPr lang="hu-HU" dirty="0" smtClean="0"/>
              <a:t>Az 5-6 évesek vizsgálata miatt</a:t>
            </a:r>
            <a:endParaRPr lang="hu-H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38973636"/>
              </p:ext>
            </p:extLst>
          </p:nvPr>
        </p:nvGraphicFramePr>
        <p:xfrm>
          <a:off x="2032000" y="3357154"/>
          <a:ext cx="8128000" cy="2781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636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2029" y="3068608"/>
            <a:ext cx="7630061" cy="1320800"/>
          </a:xfrm>
        </p:spPr>
        <p:txBody>
          <a:bodyPr>
            <a:noAutofit/>
          </a:bodyPr>
          <a:lstStyle/>
          <a:p>
            <a:r>
              <a:rPr lang="hu-HU" sz="4800" dirty="0" smtClean="0">
                <a:solidFill>
                  <a:schemeClr val="tx1"/>
                </a:solidFill>
              </a:rPr>
              <a:t>Köszönöm a figyelmet!</a:t>
            </a:r>
            <a:endParaRPr lang="hu-H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8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468</TotalTime>
  <Words>231</Words>
  <Application>Microsoft Office PowerPoint</Application>
  <PresentationFormat>Szélesvásznú</PresentationFormat>
  <Paragraphs>56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5" baseType="lpstr">
      <vt:lpstr>Algerian</vt:lpstr>
      <vt:lpstr>Arial</vt:lpstr>
      <vt:lpstr>Courier New</vt:lpstr>
      <vt:lpstr>Times</vt:lpstr>
      <vt:lpstr>Trebuchet MS</vt:lpstr>
      <vt:lpstr>Wingdings</vt:lpstr>
      <vt:lpstr>Berlin</vt:lpstr>
      <vt:lpstr>2021/2022 tanév I. félévre szóló munkatervi beszámoló</vt:lpstr>
      <vt:lpstr>A munkaközösség által kitűzött célok és elért eredmények a 2021/2022 első félévére vonatkozóan</vt:lpstr>
      <vt:lpstr>A munkaközösség szakmai területén bevezetett jogszabályi változások 2022. Január 15-ig,amennyiben vannak</vt:lpstr>
      <vt:lpstr>A munkaközösség szakmai területén bevezetett jogszabályi változások 2022. Január 15-ig,amennyiben vannak</vt:lpstr>
      <vt:lpstr>A munkaközösség legfontosabb célkitűzései a 2021/2022 második félévére a munkatervben megjelöltek alapján</vt:lpstr>
      <vt:lpstr>6. A munkaközösség legfontosabb szakmai kérdései </vt:lpstr>
      <vt:lpstr>A munkaközösség aktuális nehézségei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Összevont munkaközösség vezetői és igazgatótanácsi értekezlet</dc:title>
  <dc:creator>User</dc:creator>
  <cp:lastModifiedBy>User</cp:lastModifiedBy>
  <cp:revision>64</cp:revision>
  <dcterms:created xsi:type="dcterms:W3CDTF">2017-01-05T09:06:31Z</dcterms:created>
  <dcterms:modified xsi:type="dcterms:W3CDTF">2022-01-25T10:55:30Z</dcterms:modified>
</cp:coreProperties>
</file>