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69" r:id="rId3"/>
    <p:sldId id="271" r:id="rId4"/>
    <p:sldId id="268" r:id="rId5"/>
    <p:sldId id="272" r:id="rId6"/>
    <p:sldId id="27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837" autoAdjust="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2022. 06. 14.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Jegyzetek helye 2"/>
          <p:cNvSpPr>
            <a:spLocks noGrp="1" noEditPoint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8CB61C3A-0891-4323-9644-EB626EA7725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6971DBF-7668-4E8A-A238-3B8E067822C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1816BB4E-754E-4ABF-9D78-9824E75787D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2E5C49AC-9670-429A-8EAB-34D60BE20FF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C7CBA280-1982-44BD-8B28-463604575D0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9F36FCBB-9E8A-4C4C-A3D1-3E00DE1E814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2022. 06. 14.</a:t>
            </a:fld>
            <a:endParaRPr lang="hu-HU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 noEditPoints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2022. 06. 14.</a:t>
            </a:fld>
            <a:endParaRPr lang="hu-HU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2022. 06. 14.</a:t>
            </a:fld>
            <a:endParaRPr lang="hu-HU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 noEditPoints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2022. 06. 14.</a:t>
            </a:fld>
            <a:endParaRPr lang="hu-HU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2022. 06. 14.</a:t>
            </a:fld>
            <a:endParaRPr lang="hu-HU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5" name="Title 1"/>
          <p:cNvSpPr>
            <a:spLocks noGrp="1" noEditPoints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 noEditPoints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 noEditPoints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 noEditPoints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 noEditPoints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2022. 06. 14.</a:t>
            </a:fld>
            <a:endParaRPr lang="hu-HU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30" name="Title 1"/>
          <p:cNvSpPr>
            <a:spLocks noGrp="1" noEditPoints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 noEditPoints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 noEditPoints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 noEditPoints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 noEditPoints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 noEditPoints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 noEditPoints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 noEditPoints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2022. 06. 14.</a:t>
            </a:fld>
            <a:endParaRPr lang="hu-HU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>
            <a:lvl1pPr algn="r"/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2022. 06. 14.</a:t>
            </a:fld>
            <a:endParaRPr lang="hu-HU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Vertical Title 1"/>
          <p:cNvSpPr>
            <a:spLocks noGrp="1" noEditPoints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2022. 06. 14.</a:t>
            </a:fld>
            <a:endParaRPr lang="hu-HU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/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2022. 06. 14.</a:t>
            </a:fld>
            <a:endParaRPr lang="hu-HU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2022. 06. 14.</a:t>
            </a:fld>
            <a:endParaRPr lang="hu-HU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 noEditPoints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2022. 06. 14.</a:t>
            </a:fld>
            <a:endParaRPr lang="hu-HU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 noEditPoints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2022. 06. 14.</a:t>
            </a:fld>
            <a:endParaRPr lang="hu-HU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2022. 06. 14.</a:t>
            </a:fld>
            <a:endParaRPr lang="hu-HU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2022. 06. 14.</a:t>
            </a:fld>
            <a:endParaRPr lang="hu-HU"/>
          </a:p>
        </p:txBody>
      </p:sp>
      <p:sp>
        <p:nvSpPr>
          <p:cNvPr id="3" name="Footer Placeholder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2022. 06. 14.</a:t>
            </a:fld>
            <a:endParaRPr lang="hu-HU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 noEditPoints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2022. 06. 14.</a:t>
            </a:fld>
            <a:endParaRPr lang="hu-HU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 noEditPoints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2022. 06. 14.</a:t>
            </a:fld>
            <a:endParaRPr lang="hu-HU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EditPoints="1"/>
          </p:cNvSpPr>
          <p:nvPr>
            <p:ph type="ctrTitle"/>
          </p:nvPr>
        </p:nvSpPr>
        <p:spPr>
          <a:xfrm>
            <a:off x="-211920" y="2182397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A 2021/2022 tanévre vonatkozó </a:t>
            </a:r>
            <a:br>
              <a:rPr lang="hu-HU" sz="4300" dirty="0" smtClean="0"/>
            </a:br>
            <a:r>
              <a:rPr lang="hu-HU" sz="4300" dirty="0" smtClean="0"/>
              <a:t>év végi beszámoló</a:t>
            </a:r>
            <a:endParaRPr lang="hu-HU" sz="4300" dirty="0"/>
          </a:p>
        </p:txBody>
      </p:sp>
      <p:sp>
        <p:nvSpPr>
          <p:cNvPr id="3" name="Alcím 2"/>
          <p:cNvSpPr>
            <a:spLocks noGrp="1" noEditPoints="1"/>
          </p:cNvSpPr>
          <p:nvPr>
            <p:ph type="subTitle" idx="1"/>
          </p:nvPr>
        </p:nvSpPr>
        <p:spPr>
          <a:xfrm>
            <a:off x="4544813" y="4618639"/>
            <a:ext cx="7132254" cy="1792253"/>
          </a:xfrm>
        </p:spPr>
        <p:txBody>
          <a:bodyPr>
            <a:normAutofit/>
          </a:bodyPr>
          <a:lstStyle/>
          <a:p>
            <a:pPr algn="l"/>
            <a:r>
              <a:rPr lang="hu-HU" sz="2200" dirty="0" smtClean="0"/>
              <a:t>Munkaközösség-vezető neve: Bene Judit</a:t>
            </a:r>
          </a:p>
          <a:p>
            <a:pPr algn="l"/>
            <a:r>
              <a:rPr lang="hu-HU" sz="2200" dirty="0" smtClean="0"/>
              <a:t>Munkaközösség e-mail címe: pmpsz.logopedia.munkakozosseg@gmail.com</a:t>
            </a:r>
          </a:p>
          <a:p>
            <a:pPr algn="ctr"/>
            <a:r>
              <a:rPr lang="hu-HU" sz="2200" dirty="0" smtClean="0"/>
              <a:t>2022.06.09.</a:t>
            </a:r>
            <a:endParaRPr lang="hu-HU" sz="2200" dirty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428569" y="364335"/>
            <a:ext cx="7295534" cy="515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Logopédiai ellátás munkaközösség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EditPoints="1"/>
          </p:cNvSpPr>
          <p:nvPr>
            <p:ph type="title"/>
          </p:nvPr>
        </p:nvSpPr>
        <p:spPr>
          <a:xfrm>
            <a:off x="363793" y="753228"/>
            <a:ext cx="10078065" cy="1080938"/>
          </a:xfrm>
        </p:spPr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megvalósult időpontjai és témái a 2021/2022. tanévben</a:t>
            </a:r>
            <a:endParaRPr lang="hu-HU" dirty="0"/>
          </a:p>
        </p:txBody>
      </p:sp>
      <p:sp>
        <p:nvSpPr>
          <p:cNvPr id="3" name="Tartalom helye 2"/>
          <p:cNvSpPr>
            <a:spLocks noGrp="1" noEditPoints="1"/>
          </p:cNvSpPr>
          <p:nvPr>
            <p:ph idx="1"/>
          </p:nvPr>
        </p:nvSpPr>
        <p:spPr>
          <a:xfrm>
            <a:off x="1061883" y="2104102"/>
            <a:ext cx="9134169" cy="4513007"/>
          </a:xfrm>
        </p:spPr>
        <p:txBody>
          <a:bodyPr>
            <a:normAutofit fontScale="92500" lnSpcReduction="10000"/>
          </a:bodyPr>
          <a:lstStyle/>
          <a:p>
            <a:pPr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4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2021.10.21.             </a:t>
            </a:r>
            <a:r>
              <a:rPr lang="hu-HU" sz="18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Megállapodtunk az év találkozásainak formájában</a:t>
            </a:r>
          </a:p>
          <a:p>
            <a:pPr marL="22860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</a:pPr>
            <a:r>
              <a:rPr lang="hu-HU" sz="18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hu-HU" sz="20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Sikerek, nehézségek - megyei körkép</a:t>
            </a: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18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INYR-ről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2021.12.02.            </a:t>
            </a:r>
            <a:r>
              <a:rPr lang="hu-H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Előadás</a:t>
            </a:r>
          </a:p>
          <a:p>
            <a:pPr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2022.02.10.          </a:t>
            </a:r>
            <a:r>
              <a:rPr lang="hu-HU" sz="24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20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hu-HU" sz="18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Tapasztalatok megosztása az OH-s iskolaérettségi vizsgálatokkal kapcsolatban</a:t>
            </a:r>
            <a:r>
              <a:rPr lang="hu-HU" sz="20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endParaRPr lang="hu-HU" sz="1800" b="0" i="0" u="none" strike="noStrike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None/>
            </a:pPr>
            <a:r>
              <a:rPr lang="hu-HU" sz="20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Érezhető változások a logopédiai terápiában résztvevő eseteknél (Típus, létszám, súlyosság)</a:t>
            </a:r>
          </a:p>
          <a:p>
            <a:pPr marL="22860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None/>
            </a:pPr>
            <a:r>
              <a:rPr lang="hu-HU" sz="20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Tágabb környezet, szülők együttműködése</a:t>
            </a: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hu-HU" sz="18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Egyéb aktuális kérdések</a:t>
            </a:r>
          </a:p>
          <a:p>
            <a:pPr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2022.04.07.   </a:t>
            </a:r>
            <a:r>
              <a:rPr lang="hu-H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18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hu-HU" sz="20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évesek szűrése</a:t>
            </a:r>
          </a:p>
          <a:p>
            <a:pPr marL="22860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</a:pPr>
            <a:r>
              <a:rPr lang="hu-HU" sz="18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Logopédiai munka nyomon követhetősége - adminisztráció, nyilvántartás, nyilatkozatok</a:t>
            </a: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Aktuális kérdések</a:t>
            </a:r>
            <a:r>
              <a:rPr lang="hu-H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..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EditPoints="1"/>
          </p:cNvSpPr>
          <p:nvPr>
            <p:ph type="title"/>
          </p:nvPr>
        </p:nvSpPr>
        <p:spPr>
          <a:xfrm>
            <a:off x="373625" y="737420"/>
            <a:ext cx="10068233" cy="1091380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2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2022. június 09-ig </a:t>
            </a:r>
            <a:r>
              <a:rPr lang="hu-HU" sz="1900" dirty="0" smtClean="0"/>
              <a:t>(</a:t>
            </a:r>
            <a:r>
              <a:rPr lang="hu-HU" sz="1900" i="1" dirty="0" smtClean="0"/>
              <a:t>amennyiben vannak</a:t>
            </a:r>
            <a:r>
              <a:rPr lang="hu-HU" sz="1900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 noEditPoints="1"/>
          </p:cNvSpPr>
          <p:nvPr>
            <p:ph idx="1"/>
          </p:nvPr>
        </p:nvSpPr>
        <p:spPr>
          <a:xfrm>
            <a:off x="196645" y="2118952"/>
            <a:ext cx="11720052" cy="4493342"/>
          </a:xfrm>
        </p:spPr>
        <p:txBody>
          <a:bodyPr/>
          <a:lstStyle/>
          <a:p>
            <a:r>
              <a:rPr lang="hu-HU" dirty="0"/>
              <a:t>Tudomásom szerint nem volt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EditPoints="1"/>
          </p:cNvSpPr>
          <p:nvPr>
            <p:ph type="title"/>
          </p:nvPr>
        </p:nvSpPr>
        <p:spPr>
          <a:xfrm>
            <a:off x="357473" y="820593"/>
            <a:ext cx="9871396" cy="929598"/>
          </a:xfrm>
        </p:spPr>
        <p:txBody>
          <a:bodyPr>
            <a:noAutofit/>
          </a:bodyPr>
          <a:lstStyle/>
          <a:p>
            <a:r>
              <a:rPr lang="hu-HU" dirty="0" smtClean="0"/>
              <a:t>3. </a:t>
            </a:r>
            <a:r>
              <a:rPr lang="hu-HU" dirty="0"/>
              <a:t>A munkaközösség legfontosabb célkitűzései </a:t>
            </a:r>
            <a:r>
              <a:rPr lang="hu-HU" dirty="0" smtClean="0"/>
              <a:t>és elért eredmények a 2021/2022.tanévben</a:t>
            </a:r>
            <a:endParaRPr lang="hu-HU" dirty="0"/>
          </a:p>
        </p:txBody>
      </p:sp>
      <p:sp>
        <p:nvSpPr>
          <p:cNvPr id="3" name="Tartalom helye 2"/>
          <p:cNvSpPr>
            <a:spLocks noGrp="1" noEditPoints="1"/>
          </p:cNvSpPr>
          <p:nvPr>
            <p:ph idx="1"/>
          </p:nvPr>
        </p:nvSpPr>
        <p:spPr>
          <a:xfrm>
            <a:off x="867746" y="2054942"/>
            <a:ext cx="3200401" cy="58010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dirty="0" smtClean="0"/>
              <a:t>                CÉLKITŰZÉSEK</a:t>
            </a:r>
            <a:endParaRPr lang="hu-HU" dirty="0"/>
          </a:p>
        </p:txBody>
      </p:sp>
      <p:sp>
        <p:nvSpPr>
          <p:cNvPr id="6" name="Tartalom helye 2"/>
          <p:cNvSpPr txBox="1"/>
          <p:nvPr/>
        </p:nvSpPr>
        <p:spPr>
          <a:xfrm>
            <a:off x="6445896" y="1976284"/>
            <a:ext cx="3200401" cy="7374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dirty="0" smtClean="0"/>
              <a:t>                EREDMÉNYEK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357473" y="3284307"/>
            <a:ext cx="4516016" cy="280002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1.</a:t>
            </a:r>
            <a:r>
              <a:rPr lang="hu-HU" sz="18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Eljárásrendek, dokumentumok frissítése, aktualizálása</a:t>
            </a:r>
            <a:endParaRPr lang="en-US" sz="1800"/>
          </a:p>
          <a:p>
            <a:endParaRPr lang="hu-HU" sz="1600" dirty="0" smtClean="0"/>
          </a:p>
          <a:p>
            <a:r>
              <a:rPr lang="hu-HU" dirty="0" smtClean="0"/>
              <a:t>2.</a:t>
            </a:r>
            <a:r>
              <a:rPr lang="hu-HU" sz="18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Előadás: Melegné Steiner Ildikó</a:t>
            </a:r>
          </a:p>
          <a:p>
            <a:endParaRPr lang="hu-HU" sz="1800" b="0" i="0" u="none" strike="noStrike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/>
              <a:t>3.T</a:t>
            </a:r>
            <a:r>
              <a:rPr lang="hu-HU" sz="18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apasztalatcsere, beszélgetés az idegen nyelvű gyermekek ellátása témában</a:t>
            </a:r>
          </a:p>
          <a:p>
            <a:endParaRPr lang="hu-HU" sz="1800" b="0" i="0" u="none" strike="noStrike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800" b="1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hu-HU" sz="18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Jógyakorlatok megosztása, szakmai nehézségek megbeszélése, megvitatása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5991846" y="3284306"/>
            <a:ext cx="4516016" cy="283050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1.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megtörtént</a:t>
            </a:r>
          </a:p>
          <a:p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/>
              <a:t>2.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megvalósult</a:t>
            </a:r>
          </a:p>
          <a:p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/>
              <a:t>3.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ezeken a témákon kívül még sok más is szóba került</a:t>
            </a:r>
          </a:p>
          <a:p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újítási javaslat a  nyomon követhetőség érdekében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EditPoints="1"/>
          </p:cNvSpPr>
          <p:nvPr>
            <p:ph type="title"/>
          </p:nvPr>
        </p:nvSpPr>
        <p:spPr>
          <a:xfrm>
            <a:off x="1" y="658761"/>
            <a:ext cx="11720052" cy="1283560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4</a:t>
            </a:r>
            <a:r>
              <a:rPr lang="hu-HU" sz="4000" dirty="0" smtClean="0"/>
              <a:t>. </a:t>
            </a:r>
            <a:r>
              <a:rPr lang="hu-HU" sz="4000" dirty="0"/>
              <a:t>A </a:t>
            </a:r>
            <a:r>
              <a:rPr lang="hu-HU" sz="4000" dirty="0" smtClean="0"/>
              <a:t>munkaközösség szakmai munkájában felmerülő nehézségek/</a:t>
            </a:r>
            <a:r>
              <a:rPr lang="hu-HU" sz="4000" dirty="0" err="1" smtClean="0"/>
              <a:t>kérdések,és</a:t>
            </a:r>
            <a:r>
              <a:rPr lang="hu-HU" sz="4000" dirty="0" smtClean="0"/>
              <a:t> </a:t>
            </a:r>
            <a:r>
              <a:rPr lang="hu-HU" sz="4000" dirty="0"/>
              <a:t>ezekre </a:t>
            </a:r>
            <a:r>
              <a:rPr lang="hu-HU" sz="4000" dirty="0" smtClean="0"/>
              <a:t>megoldási </a:t>
            </a:r>
            <a:r>
              <a:rPr lang="hu-HU" sz="4000" dirty="0"/>
              <a:t>javaslatok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 noEditPoints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sz="3600" dirty="0"/>
              <a:t>1.</a:t>
            </a:r>
          </a:p>
          <a:p>
            <a:pPr marL="0" indent="0">
              <a:buNone/>
            </a:pPr>
            <a:r>
              <a:rPr lang="hu-HU" sz="3600" b="1" dirty="0"/>
              <a:t>Nehézség</a:t>
            </a:r>
            <a:r>
              <a:rPr lang="hu-HU" sz="3600" dirty="0"/>
              <a:t>: túlterheltség</a:t>
            </a:r>
          </a:p>
          <a:p>
            <a:pPr marL="0" indent="0">
              <a:buNone/>
            </a:pPr>
            <a:r>
              <a:rPr lang="hu-HU" sz="3600" b="1" dirty="0"/>
              <a:t>Megoldási javaslat</a:t>
            </a:r>
            <a:r>
              <a:rPr lang="hu-HU" sz="3600" dirty="0"/>
              <a:t>: szakszolgálati logopédiai ellátás rendeletben meghatározott feladatain felüli tevékenységeket ne kelljen kötelezően ellátni. </a:t>
            </a:r>
            <a:r>
              <a:rPr lang="hu-HU" sz="3600" dirty="0" smtClean="0"/>
              <a:t>(Pl.: nyelvlökéses nyelés, </a:t>
            </a:r>
            <a:r>
              <a:rPr lang="hu-HU" sz="3600" dirty="0" err="1" smtClean="0"/>
              <a:t>diszfázia</a:t>
            </a:r>
            <a:r>
              <a:rPr lang="hu-HU" sz="3600" dirty="0" smtClean="0"/>
              <a:t>)</a:t>
            </a:r>
            <a:endParaRPr lang="hu-HU" sz="3600" dirty="0"/>
          </a:p>
          <a:p>
            <a:pPr marL="0" indent="0">
              <a:buNone/>
            </a:pPr>
            <a:r>
              <a:rPr lang="hu-HU" sz="3600" dirty="0"/>
              <a:t>2.</a:t>
            </a:r>
          </a:p>
          <a:p>
            <a:pPr marL="0" indent="0">
              <a:buNone/>
            </a:pPr>
            <a:r>
              <a:rPr lang="hu-HU" sz="3600" b="1" dirty="0"/>
              <a:t>Nehézség:</a:t>
            </a:r>
            <a:r>
              <a:rPr lang="hu-HU" sz="3600" dirty="0"/>
              <a:t> kevés túlóra</a:t>
            </a:r>
          </a:p>
          <a:p>
            <a:pPr marL="0" indent="0">
              <a:buNone/>
            </a:pPr>
            <a:r>
              <a:rPr lang="hu-HU" sz="3600" b="1" dirty="0"/>
              <a:t>Megoldási javaslat:</a:t>
            </a:r>
            <a:r>
              <a:rPr lang="hu-HU" sz="3600" dirty="0"/>
              <a:t> több túlórát kellene igényelni a tankerülettől vagy a területi ellátási kötelezettség megvalósulása érdekében eseti megbízási szerződések kötése</a:t>
            </a:r>
          </a:p>
          <a:p>
            <a:pPr marL="0" indent="0">
              <a:buNone/>
            </a:pPr>
            <a:r>
              <a:rPr lang="hu-HU" sz="3600" dirty="0"/>
              <a:t>3.</a:t>
            </a:r>
          </a:p>
          <a:p>
            <a:pPr marL="0" indent="0">
              <a:buNone/>
            </a:pPr>
            <a:r>
              <a:rPr lang="hu-HU" sz="3600" b="1" dirty="0"/>
              <a:t>Nehézség</a:t>
            </a:r>
            <a:r>
              <a:rPr lang="hu-HU" sz="3600" dirty="0"/>
              <a:t>: bonyolult adminisztráció</a:t>
            </a:r>
          </a:p>
          <a:p>
            <a:pPr marL="0" indent="0">
              <a:buNone/>
            </a:pPr>
            <a:r>
              <a:rPr lang="hu-HU" sz="3600" b="1" dirty="0"/>
              <a:t>Megoldási javaslat</a:t>
            </a:r>
            <a:r>
              <a:rPr lang="hu-HU" sz="3600" dirty="0"/>
              <a:t>: egyszerűsítés, papíralapú dokumentumok tárolására a tagintézményekben nincs hely!</a:t>
            </a:r>
          </a:p>
          <a:p>
            <a:endParaRPr lang="hu-H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EditPoints="1"/>
          </p:cNvSpPr>
          <p:nvPr>
            <p:ph type="title"/>
          </p:nvPr>
        </p:nvSpPr>
        <p:spPr>
          <a:xfrm>
            <a:off x="196645" y="550606"/>
            <a:ext cx="10097537" cy="1514168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5.Munkaközösség </a:t>
            </a:r>
            <a:r>
              <a:rPr lang="hu-HU" b="1" dirty="0"/>
              <a:t>javaslatai a </a:t>
            </a:r>
            <a:r>
              <a:rPr lang="hu-HU" b="1" dirty="0" smtClean="0"/>
              <a:t>következő 2022</a:t>
            </a:r>
            <a:r>
              <a:rPr lang="hu-HU" b="1" dirty="0"/>
              <a:t>/2023. </a:t>
            </a:r>
            <a:r>
              <a:rPr lang="hu-HU" b="1" dirty="0" smtClean="0"/>
              <a:t>tanévre vonatkozóan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1. </a:t>
            </a:r>
            <a:r>
              <a:rPr lang="hu-HU" sz="24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Szakszolgálati logopédiai ellátás feladatainak meghatározása (jogszabályok értelmezése)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2. </a:t>
            </a:r>
            <a:r>
              <a:rPr lang="hu-HU" sz="24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Adatvédelmi nyilatkozat a logopédiai ellátásban - kell/nem kell?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3. </a:t>
            </a:r>
            <a:r>
              <a:rPr lang="hu-HU" sz="2400" b="0" i="0" u="none" strike="noStrike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Területi ellátási kötelezettség biztosítása - logopédus létszám fejlesztése vagy túlóra szám emelés, megbízási szerződés      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EditPoints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261</TotalTime>
  <Words>334</Words>
  <Application>Microsoft Office PowerPoint</Application>
  <PresentationFormat>Szélesvásznú</PresentationFormat>
  <Paragraphs>63</Paragraphs>
  <Slides>7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Trebuchet MS</vt:lpstr>
      <vt:lpstr>Wingdings</vt:lpstr>
      <vt:lpstr>Berlin</vt:lpstr>
      <vt:lpstr>A 2021/2022 tanévre vonatkozó  év végi beszámoló</vt:lpstr>
      <vt:lpstr>1. Munkaközösségi értekezletek megvalósult időpontjai és témái a 2021/2022. tanévben</vt:lpstr>
      <vt:lpstr>2. A munkaközösség szakmai területén bevezetett jogszabályi változások 2022. június 09-ig (amennyiben vannak)</vt:lpstr>
      <vt:lpstr>3. A munkaközösség legfontosabb célkitűzései és elért eredmények a 2021/2022.tanévben</vt:lpstr>
      <vt:lpstr>4. A munkaközösség szakmai munkájában felmerülő nehézségek/kérdések,és ezekre megoldási javaslatok </vt:lpstr>
      <vt:lpstr>5.Munkaközösség javaslatai a következő 2022/2023. tanévre vonatkozóan 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admin</cp:lastModifiedBy>
  <cp:revision>59</cp:revision>
  <dcterms:created xsi:type="dcterms:W3CDTF">2017-01-05T09:06:31Z</dcterms:created>
  <dcterms:modified xsi:type="dcterms:W3CDTF">2022-06-14T15:15:34Z</dcterms:modified>
</cp:coreProperties>
</file>