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69" r:id="rId3"/>
    <p:sldId id="271" r:id="rId4"/>
    <p:sldId id="274" r:id="rId5"/>
    <p:sldId id="268" r:id="rId6"/>
    <p:sldId id="272" r:id="rId7"/>
    <p:sldId id="27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Juhászné Darvas Gyöngyi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sz="2200" dirty="0"/>
              <a:t>pmpsz.szakertoi.munkakozosseg@gmail.com</a:t>
            </a:r>
            <a:endParaRPr lang="hu-HU" sz="2200" dirty="0" smtClean="0"/>
          </a:p>
          <a:p>
            <a:pPr algn="ctr"/>
            <a:r>
              <a:rPr lang="hu-HU" sz="2200" dirty="0" smtClean="0"/>
              <a:t>2022.06.09.</a:t>
            </a:r>
          </a:p>
          <a:p>
            <a:pPr algn="ctr"/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Szakértői tevékenység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</a:t>
            </a:r>
            <a:r>
              <a:rPr lang="hu-HU" dirty="0"/>
              <a:t>2</a:t>
            </a:r>
            <a:r>
              <a:rPr lang="hu-HU" dirty="0" smtClean="0"/>
              <a:t>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36637"/>
              </p:ext>
            </p:extLst>
          </p:nvPr>
        </p:nvGraphicFramePr>
        <p:xfrm>
          <a:off x="1" y="1953491"/>
          <a:ext cx="12136581" cy="483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603">
                  <a:extLst>
                    <a:ext uri="{9D8B030D-6E8A-4147-A177-3AD203B41FA5}">
                      <a16:colId xmlns:a16="http://schemas.microsoft.com/office/drawing/2014/main" val="2032427185"/>
                    </a:ext>
                  </a:extLst>
                </a:gridCol>
                <a:gridCol w="10072978">
                  <a:extLst>
                    <a:ext uri="{9D8B030D-6E8A-4147-A177-3AD203B41FA5}">
                      <a16:colId xmlns:a16="http://schemas.microsoft.com/office/drawing/2014/main" val="4020076847"/>
                    </a:ext>
                  </a:extLst>
                </a:gridCol>
              </a:tblGrid>
              <a:tr h="752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2021.10.07</a:t>
                      </a:r>
                      <a:r>
                        <a:rPr lang="hu-HU" sz="1600" b="1" dirty="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9</a:t>
                      </a:r>
                      <a:r>
                        <a:rPr lang="hu-HU" sz="1600" b="1" baseline="30000" dirty="0" smtClean="0">
                          <a:effectLst/>
                        </a:rPr>
                        <a:t>30</a:t>
                      </a:r>
                      <a:r>
                        <a:rPr lang="hu-HU" sz="1600" b="1" dirty="0" smtClean="0">
                          <a:effectLst/>
                        </a:rPr>
                        <a:t>-11</a:t>
                      </a:r>
                      <a:r>
                        <a:rPr lang="hu-HU" sz="1600" b="1" baseline="30000" dirty="0" smtClean="0">
                          <a:effectLst/>
                        </a:rPr>
                        <a:t>30</a:t>
                      </a:r>
                      <a:endParaRPr lang="hu-HU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Személyes </a:t>
                      </a:r>
                      <a:r>
                        <a:rPr lang="hu-HU" sz="1600" b="1" dirty="0">
                          <a:effectLst/>
                        </a:rPr>
                        <a:t>jelenlét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 korai vizsgálatokkal kapcsolatos jogszabályváltozások ismertetése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Szakértői vizsgálathoz kapcsolódó megújított sablonok, dokumentumok értelmezése, megbeszélése</a:t>
                      </a: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66387"/>
                  </a:ext>
                </a:extLst>
              </a:tr>
              <a:tr h="107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2021.11.11. 10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r>
                        <a:rPr lang="hu-HU" sz="1600" b="1">
                          <a:effectLst/>
                        </a:rPr>
                        <a:t>-13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Személyes jelenlét</a:t>
                      </a:r>
                      <a:endParaRPr lang="hu-H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1. Észrevételek a szakértői vizsgálathoz kapcsolódó sablonok, dokumentumok bevezetése kapcsán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2. Őszi óvodás vizsgálatokkal kapcsolatos gyakorlati kérdések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3. Korai vizsgálatok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A 15/2013. (II. 26.) EMMI rendelet változása, eljárásrend áttekintése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87170"/>
                  </a:ext>
                </a:extLst>
              </a:tr>
              <a:tr h="131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2022.02.03. 9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r>
                        <a:rPr lang="hu-HU" sz="1600" b="1">
                          <a:effectLst/>
                        </a:rPr>
                        <a:t>-11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endParaRPr lang="hu-H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Online</a:t>
                      </a:r>
                      <a:endParaRPr lang="hu-H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1. Szakértői tevékenységben korai életkorban használható tesztekkel kapcsolatos tudásmegosztó fórum szervezési kérdései. Időpontja március 17.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2. Törvényi változásokhoz kapcsolódó felmerülő kérdések tisztázása, a szakértői munkában.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3. Kérdések megválaszolása – a korai fejlesztés és a korai vizsgálatok kapcsolódása témakörben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240258"/>
                  </a:ext>
                </a:extLst>
              </a:tr>
              <a:tr h="112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2022.03.17. 9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r>
                        <a:rPr lang="hu-HU" sz="1600" b="1">
                          <a:effectLst/>
                        </a:rPr>
                        <a:t>-11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endParaRPr lang="hu-H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Online</a:t>
                      </a:r>
                      <a:endParaRPr lang="hu-H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1.Az aktualizált korai vizsgálati dokumentációk, szakértői sablonok ismertetése, ezekkel kapcsolatban felmerült kérdések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2. Az év során a munkaközösségi munkával, szakértői tevékenységgel felmerült kérdések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3. Témajavaslatok, a munkaközösség működésével kapcsolatos javaslatok a következő tanévre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367092"/>
                  </a:ext>
                </a:extLst>
              </a:tr>
              <a:tr h="56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2022.03.17. 12-14</a:t>
                      </a:r>
                      <a:r>
                        <a:rPr lang="hu-HU" sz="1600" b="1" baseline="30000">
                          <a:effectLst/>
                        </a:rPr>
                        <a:t>30</a:t>
                      </a:r>
                      <a:endParaRPr lang="hu-H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Online</a:t>
                      </a:r>
                      <a:endParaRPr lang="hu-H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Szakmai tudásmegosztó fórum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83" marR="53983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június 09-ig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pPr lvl="0" fontAlgn="ctr"/>
            <a:r>
              <a:rPr lang="it-IT" b="1" dirty="0">
                <a:solidFill>
                  <a:prstClr val="white"/>
                </a:solidFill>
              </a:rPr>
              <a:t>15/2013. (II. 26.) EMMI rendelet</a:t>
            </a:r>
            <a:r>
              <a:rPr lang="hu-HU" b="1" dirty="0">
                <a:solidFill>
                  <a:prstClr val="white"/>
                </a:solidFill>
              </a:rPr>
              <a:t> </a:t>
            </a:r>
            <a:r>
              <a:rPr lang="it-IT" dirty="0">
                <a:solidFill>
                  <a:prstClr val="white"/>
                </a:solidFill>
              </a:rPr>
              <a:t>Hatályos: 2022.01.01 </a:t>
            </a:r>
            <a:endParaRPr lang="hu-HU" dirty="0">
              <a:solidFill>
                <a:prstClr val="white"/>
              </a:solidFill>
            </a:endParaRPr>
          </a:p>
          <a:p>
            <a:pPr lvl="0" fontAlgn="ctr"/>
            <a:r>
              <a:rPr lang="hu-HU" b="1" dirty="0">
                <a:solidFill>
                  <a:srgbClr val="000000"/>
                </a:solidFill>
                <a:latin typeface="Times" panose="02020603050405020304" pitchFamily="18" charset="0"/>
              </a:rPr>
              <a:t>4. §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(2a) A szakértői bizottság </a:t>
            </a:r>
            <a:r>
              <a:rPr lang="hu-HU" b="1" i="1" u="sng" dirty="0">
                <a:solidFill>
                  <a:srgbClr val="000000"/>
                </a:solidFill>
                <a:latin typeface="Times" panose="02020603050405020304" pitchFamily="18" charset="0"/>
              </a:rPr>
              <a:t>a három évnél fiatalabb 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gyermek esetében szakértői véleményét a gyermek külön vizsgálata nélkül………szakorvos által felállított diagnosztikai vélemény és terápiás javaslat alapján is elkészítheti.</a:t>
            </a:r>
          </a:p>
          <a:p>
            <a:pPr lvl="0" fontAlgn="ctr"/>
            <a:r>
              <a:rPr lang="hu-HU" b="1" dirty="0">
                <a:solidFill>
                  <a:srgbClr val="000000"/>
                </a:solidFill>
                <a:latin typeface="Times" panose="02020603050405020304" pitchFamily="18" charset="0"/>
              </a:rPr>
              <a:t>11. §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(1)A járási szakértői bizottság feladata</a:t>
            </a:r>
          </a:p>
          <a:p>
            <a:pPr lvl="0" indent="114300" algn="just">
              <a:spcBef>
                <a:spcPts val="0"/>
              </a:spcBef>
              <a:spcAft>
                <a:spcPts val="100"/>
              </a:spcAft>
            </a:pPr>
            <a:r>
              <a:rPr lang="hu-HU" i="1" dirty="0">
                <a:solidFill>
                  <a:srgbClr val="000000"/>
                </a:solidFill>
                <a:latin typeface="Times" panose="02020603050405020304" pitchFamily="18" charset="0"/>
              </a:rPr>
              <a:t>a)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az e rendelet általános szabályai szerint indult vizsgálatok esetében </a:t>
            </a:r>
            <a:r>
              <a:rPr lang="hu-HU" dirty="0">
                <a:solidFill>
                  <a:prstClr val="black"/>
                </a:solidFill>
                <a:latin typeface="Times" panose="02020603050405020304" pitchFamily="18" charset="0"/>
              </a:rPr>
              <a:t>a </a:t>
            </a:r>
            <a:r>
              <a:rPr lang="hu-HU" strike="sngStrike" dirty="0">
                <a:solidFill>
                  <a:srgbClr val="FFFF00"/>
                </a:solidFill>
                <a:latin typeface="Times" panose="02020603050405020304" pitchFamily="18" charset="0"/>
              </a:rPr>
              <a:t>harmadik életévét betöltött</a:t>
            </a:r>
            <a:r>
              <a:rPr lang="hu-HU" dirty="0">
                <a:solidFill>
                  <a:srgbClr val="000000"/>
                </a:solidFill>
                <a:latin typeface="Times" panose="02020603050405020304" pitchFamily="18" charset="0"/>
              </a:rPr>
              <a:t>  gyermek, tanuló teljes körű pszichológiai, pedagógiai-gyógypedagógiai, továbbá szükség szerint orvosi vizsgálata,</a:t>
            </a:r>
          </a:p>
          <a:p>
            <a:pPr lvl="0" fontAlgn="ctr"/>
            <a:endParaRPr lang="it-IT" sz="1800" dirty="0">
              <a:solidFill>
                <a:prstClr val="white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2022.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10971748" cy="4103116"/>
          </a:xfrm>
        </p:spPr>
        <p:txBody>
          <a:bodyPr>
            <a:normAutofit/>
          </a:bodyPr>
          <a:lstStyle/>
          <a:p>
            <a:pPr fontAlgn="ctr"/>
            <a:r>
              <a:rPr lang="it-IT" b="1" dirty="0"/>
              <a:t>15/2013. (II. 26.) EMMI </a:t>
            </a:r>
            <a:r>
              <a:rPr lang="it-IT" b="1" dirty="0" smtClean="0"/>
              <a:t>rendele</a:t>
            </a:r>
            <a:r>
              <a:rPr lang="hu-HU" b="1" dirty="0" smtClean="0"/>
              <a:t>tben további változások:</a:t>
            </a:r>
            <a:r>
              <a:rPr lang="it-IT" dirty="0" smtClean="0"/>
              <a:t> </a:t>
            </a:r>
            <a:endParaRPr lang="hu-HU" dirty="0" smtClean="0"/>
          </a:p>
          <a:p>
            <a:pPr fontAlgn="ctr"/>
            <a:r>
              <a:rPr lang="hu-HU" sz="1800" b="1" dirty="0">
                <a:solidFill>
                  <a:srgbClr val="000000"/>
                </a:solidFill>
                <a:latin typeface="Times" panose="02020603050405020304" pitchFamily="18" charset="0"/>
              </a:rPr>
              <a:t>17. §</a:t>
            </a:r>
            <a:r>
              <a:rPr lang="hu-HU" sz="1800" dirty="0">
                <a:solidFill>
                  <a:srgbClr val="000000"/>
                </a:solidFill>
                <a:latin typeface="Times" panose="02020603050405020304" pitchFamily="18" charset="0"/>
              </a:rPr>
              <a:t> (1</a:t>
            </a:r>
            <a:r>
              <a:rPr lang="hu-HU" sz="1800" dirty="0" smtClean="0">
                <a:solidFill>
                  <a:srgbClr val="000000"/>
                </a:solidFill>
                <a:latin typeface="Times" panose="02020603050405020304" pitchFamily="18" charset="0"/>
              </a:rPr>
              <a:t>) </a:t>
            </a:r>
            <a:r>
              <a:rPr lang="hu-HU" sz="1800" b="1" dirty="0" smtClean="0">
                <a:solidFill>
                  <a:srgbClr val="000000"/>
                </a:solidFill>
                <a:latin typeface="Times" panose="02020603050405020304" pitchFamily="18" charset="0"/>
              </a:rPr>
              <a:t>j) pontja alpontokra tagolódott, és kiegészült (1a) a) b) ponttal </a:t>
            </a:r>
          </a:p>
          <a:p>
            <a:pPr fontAlgn="ctr"/>
            <a:r>
              <a:rPr lang="hu-HU" sz="1800" b="1" dirty="0" smtClean="0">
                <a:solidFill>
                  <a:srgbClr val="000000"/>
                </a:solidFill>
                <a:latin typeface="Times" panose="02020603050405020304" pitchFamily="18" charset="0"/>
              </a:rPr>
              <a:t>Lényege:</a:t>
            </a:r>
          </a:p>
          <a:p>
            <a:pPr fontAlgn="ctr"/>
            <a:r>
              <a:rPr lang="hu-HU" sz="1800" b="1" u="sng" dirty="0">
                <a:solidFill>
                  <a:srgbClr val="000000"/>
                </a:solidFill>
                <a:latin typeface="Times" panose="02020603050405020304" pitchFamily="18" charset="0"/>
              </a:rPr>
              <a:t>a nappali munkarend szerinti felnőttoktatásban tanuló </a:t>
            </a:r>
            <a:r>
              <a:rPr lang="hu-HU" sz="1800" dirty="0">
                <a:solidFill>
                  <a:srgbClr val="000000"/>
                </a:solidFill>
                <a:latin typeface="Times" panose="02020603050405020304" pitchFamily="18" charset="0"/>
              </a:rPr>
              <a:t>személy vizsgálata alapján készített szakértői vélemény </a:t>
            </a:r>
            <a:r>
              <a:rPr lang="hu-HU" sz="1800" dirty="0" smtClean="0">
                <a:solidFill>
                  <a:srgbClr val="000000"/>
                </a:solidFill>
                <a:latin typeface="Times" panose="02020603050405020304" pitchFamily="18" charset="0"/>
              </a:rPr>
              <a:t>nem tartalmazza </a:t>
            </a: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a </a:t>
            </a:r>
            <a:r>
              <a:rPr lang="hu-HU" sz="1800" i="1" dirty="0">
                <a:solidFill>
                  <a:srgbClr val="000000"/>
                </a:solidFill>
                <a:latin typeface="Times" panose="02020603050405020304" pitchFamily="18" charset="0"/>
              </a:rPr>
              <a:t>hivatalból történő felülvizsgálat </a:t>
            </a: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időpontját</a:t>
            </a:r>
          </a:p>
          <a:p>
            <a:pPr fontAlgn="ctr"/>
            <a:r>
              <a:rPr lang="hu-HU" sz="1800" b="1" u="sng" dirty="0">
                <a:solidFill>
                  <a:srgbClr val="000000"/>
                </a:solidFill>
                <a:latin typeface="Times" panose="02020603050405020304" pitchFamily="18" charset="0"/>
              </a:rPr>
              <a:t>a nem nappali munkarend szerint folytatott felnőttoktatásban tanuló személy, valamint a felnőttképzésben részt vevő</a:t>
            </a:r>
            <a:r>
              <a:rPr lang="hu-HU" sz="1800" dirty="0">
                <a:solidFill>
                  <a:srgbClr val="000000"/>
                </a:solidFill>
                <a:latin typeface="Times" panose="02020603050405020304" pitchFamily="18" charset="0"/>
              </a:rPr>
              <a:t> személy vizsgálata alapján készített szakértői vélemény  nem tartalmazza </a:t>
            </a:r>
            <a:endParaRPr lang="hu-HU" sz="18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fontAlgn="ctr">
              <a:buFont typeface="Courier New" panose="02070309020205020404" pitchFamily="49" charset="0"/>
              <a:buChar char="o"/>
            </a:pPr>
            <a:r>
              <a:rPr lang="hu-HU" sz="1800" i="1" dirty="0">
                <a:solidFill>
                  <a:srgbClr val="000000"/>
                </a:solidFill>
                <a:latin typeface="Times" panose="02020603050405020304" pitchFamily="18" charset="0"/>
              </a:rPr>
              <a:t>A</a:t>
            </a: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hu-HU" sz="1800" i="1" dirty="0">
                <a:solidFill>
                  <a:srgbClr val="000000"/>
                </a:solidFill>
                <a:latin typeface="Times" panose="02020603050405020304" pitchFamily="18" charset="0"/>
              </a:rPr>
              <a:t>hivatalból történő felülvizsgálat </a:t>
            </a: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időpontját</a:t>
            </a:r>
          </a:p>
          <a:p>
            <a:pPr fontAlgn="ctr">
              <a:buFont typeface="Courier New" panose="02070309020205020404" pitchFamily="49" charset="0"/>
              <a:buChar char="o"/>
            </a:pP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Fejlesztési javaslatot</a:t>
            </a:r>
          </a:p>
          <a:p>
            <a:pPr fontAlgn="ctr">
              <a:buFont typeface="Courier New" panose="02070309020205020404" pitchFamily="49" charset="0"/>
              <a:buChar char="o"/>
            </a:pP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SNI esetén nincs intézménykijelölés</a:t>
            </a:r>
          </a:p>
          <a:p>
            <a:pPr fontAlgn="ctr">
              <a:buFont typeface="Courier New" panose="02070309020205020404" pitchFamily="49" charset="0"/>
              <a:buChar char="o"/>
            </a:pPr>
            <a:r>
              <a:rPr lang="hu-HU" sz="18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Nincs nyilatkozat tankötelezettségről, iskolába járás vagy egyéni tanrend eseteiről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24841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202../202..tanévben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7473" y="3079102"/>
            <a:ext cx="4516016" cy="25853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1 A </a:t>
            </a:r>
            <a:r>
              <a:rPr lang="hu-HU" dirty="0"/>
              <a:t>szakértői vizsgálat folyamatának megsegítése:</a:t>
            </a:r>
          </a:p>
          <a:p>
            <a:r>
              <a:rPr lang="hu-HU" dirty="0"/>
              <a:t>A dokumentációk, véleménysablonok </a:t>
            </a:r>
            <a:r>
              <a:rPr lang="hu-HU" dirty="0" err="1" smtClean="0"/>
              <a:t>aktualizása</a:t>
            </a:r>
            <a:endParaRPr lang="hu-HU" dirty="0" smtClean="0"/>
          </a:p>
          <a:p>
            <a:r>
              <a:rPr lang="hu-HU" dirty="0"/>
              <a:t>2 Pszichológiai és korai vizsgálatokban használt tesztek, mérőeszközök használatával kapcsolatos tudásmegosztó fórum szervezése.</a:t>
            </a:r>
          </a:p>
          <a:p>
            <a:r>
              <a:rPr lang="hu-HU" dirty="0" smtClean="0"/>
              <a:t>3.</a:t>
            </a:r>
            <a:r>
              <a:rPr lang="hu-HU" dirty="0"/>
              <a:t> 0-4 évesek pszichológiai vizsgálata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712853" y="3079102"/>
            <a:ext cx="4516016" cy="28623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1 Megvalósult. Megújításra kerültek: a vizsgálati dokumentációk és a járási szinten a szakértői vélemény sablonok, ( kicsik (0-3 év)vizsgálata esetén is).</a:t>
            </a:r>
          </a:p>
          <a:p>
            <a:r>
              <a:rPr lang="hu-HU" dirty="0" smtClean="0"/>
              <a:t>2</a:t>
            </a:r>
            <a:r>
              <a:rPr lang="hu-HU" dirty="0"/>
              <a:t> </a:t>
            </a:r>
            <a:r>
              <a:rPr lang="hu-HU" dirty="0" smtClean="0"/>
              <a:t>Megvalósult – </a:t>
            </a:r>
            <a:r>
              <a:rPr lang="hu-HU" dirty="0" err="1" smtClean="0"/>
              <a:t>kb</a:t>
            </a:r>
            <a:r>
              <a:rPr lang="hu-HU" dirty="0" smtClean="0"/>
              <a:t> 80 résztvevővel, WPPSI-IV, SEED tesztek </a:t>
            </a:r>
          </a:p>
          <a:p>
            <a:r>
              <a:rPr lang="hu-HU" dirty="0" smtClean="0"/>
              <a:t>3</a:t>
            </a:r>
            <a:r>
              <a:rPr lang="hu-HU" dirty="0"/>
              <a:t> </a:t>
            </a:r>
            <a:r>
              <a:rPr lang="hu-HU" dirty="0" smtClean="0"/>
              <a:t>Minden munkaközösségi alkalmon feldolgozásra került a téma egy-egy aspektusa – eljárásrend változása, pontosítása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14399"/>
            <a:ext cx="11720052" cy="1025237"/>
          </a:xfrm>
        </p:spPr>
        <p:txBody>
          <a:bodyPr>
            <a:normAutofit fontScale="90000"/>
          </a:bodyPr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A </a:t>
            </a:r>
            <a:r>
              <a:rPr lang="hu-HU" dirty="0" smtClean="0"/>
              <a:t>munkaközösség szakmai munkájában felmerülő nehézségek/kérdések, és </a:t>
            </a:r>
            <a:r>
              <a:rPr lang="hu-HU" dirty="0"/>
              <a:t>ezekre </a:t>
            </a:r>
            <a:r>
              <a:rPr lang="hu-HU" dirty="0" smtClean="0"/>
              <a:t>megoldási </a:t>
            </a:r>
            <a:r>
              <a:rPr lang="hu-HU" dirty="0"/>
              <a:t>javaslatok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3600" dirty="0" smtClean="0"/>
              <a:t>1. </a:t>
            </a:r>
            <a:r>
              <a:rPr lang="hu-HU" sz="3600" u="sng" dirty="0" smtClean="0"/>
              <a:t>Nehézség:</a:t>
            </a:r>
            <a:r>
              <a:rPr lang="hu-HU" sz="3600" dirty="0" smtClean="0"/>
              <a:t> A szakfeladaton </a:t>
            </a:r>
            <a:r>
              <a:rPr lang="hu-HU" sz="3600" dirty="0"/>
              <a:t>dolgozók </a:t>
            </a:r>
            <a:r>
              <a:rPr lang="hu-HU" sz="3600" dirty="0" smtClean="0"/>
              <a:t>túlterheltsége, 5-6 évesek dömping vizsgálata</a:t>
            </a:r>
            <a:endParaRPr lang="hu-HU" sz="36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3600" u="sng" dirty="0"/>
              <a:t>Megoldási javaslat</a:t>
            </a:r>
            <a:r>
              <a:rPr lang="hu-HU" sz="3600" dirty="0" smtClean="0"/>
              <a:t>: Szakmai kérdésekben való megsegítés szakmai fórumok formájában, vizsgálatok ütemezésének lehetőségei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600" dirty="0" smtClean="0"/>
              <a:t>2. </a:t>
            </a:r>
            <a:r>
              <a:rPr lang="hu-HU" sz="3600" u="sng" dirty="0" smtClean="0"/>
              <a:t>Nehézség</a:t>
            </a:r>
            <a:r>
              <a:rPr lang="hu-HU" sz="3600" dirty="0" smtClean="0"/>
              <a:t>: Egyes tagintézmények területén a gyermekpszichiátriai vizsgálatok anomáliái</a:t>
            </a:r>
            <a:endParaRPr lang="hu-HU" sz="36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3600" u="sng" dirty="0"/>
              <a:t>Megoldási javaslat</a:t>
            </a:r>
            <a:r>
              <a:rPr lang="hu-HU" sz="3600" smtClean="0"/>
              <a:t>: </a:t>
            </a:r>
            <a:r>
              <a:rPr lang="hu-HU" sz="3600" smtClean="0"/>
              <a:t>Keressük </a:t>
            </a:r>
            <a:r>
              <a:rPr lang="hu-HU" sz="3600" dirty="0" smtClean="0"/>
              <a:t>a megoldást</a:t>
            </a:r>
            <a:r>
              <a:rPr lang="hu-HU" sz="3600" dirty="0" smtClean="0"/>
              <a:t>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600" dirty="0"/>
              <a:t>2. </a:t>
            </a:r>
            <a:r>
              <a:rPr lang="hu-HU" sz="3600" u="sng" dirty="0"/>
              <a:t>Nehézség</a:t>
            </a:r>
            <a:r>
              <a:rPr lang="hu-HU" sz="3600" dirty="0"/>
              <a:t>: </a:t>
            </a:r>
            <a:r>
              <a:rPr lang="hu-HU" sz="3600" dirty="0" smtClean="0"/>
              <a:t>Felmerült az igény teszteljárások elsajátítására, képzésre</a:t>
            </a:r>
            <a:endParaRPr lang="hu-HU" sz="36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3600" u="sng" dirty="0"/>
              <a:t>Megoldási javaslat</a:t>
            </a:r>
            <a:r>
              <a:rPr lang="hu-HU" sz="3600" dirty="0"/>
              <a:t>: </a:t>
            </a:r>
            <a:r>
              <a:rPr lang="hu-HU" sz="3600" dirty="0" smtClean="0"/>
              <a:t>Néhány kolléga beiskolázása tagintézményenként </a:t>
            </a:r>
            <a:endParaRPr lang="hu-HU" sz="3600" dirty="0"/>
          </a:p>
          <a:p>
            <a:pPr marL="0" indent="0">
              <a:lnSpc>
                <a:spcPct val="120000"/>
              </a:lnSpc>
              <a:buNone/>
            </a:pPr>
            <a:endParaRPr lang="hu-HU" sz="3600" dirty="0" smtClean="0"/>
          </a:p>
          <a:p>
            <a:pPr marL="0" indent="0">
              <a:lnSpc>
                <a:spcPct val="170000"/>
              </a:lnSpc>
              <a:buNone/>
            </a:pPr>
            <a:endParaRPr lang="hu-HU" sz="3600" dirty="0"/>
          </a:p>
          <a:p>
            <a:pPr>
              <a:lnSpc>
                <a:spcPct val="170000"/>
              </a:lnSpc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</a:t>
            </a:r>
            <a:r>
              <a:rPr lang="hu-HU" b="1" dirty="0"/>
              <a:t>2</a:t>
            </a:r>
            <a:r>
              <a:rPr lang="hu-HU" b="1" dirty="0" smtClean="0"/>
              <a:t>/2023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1 Kapcsolattartás </a:t>
            </a:r>
            <a:r>
              <a:rPr lang="hu-HU" dirty="0"/>
              <a:t>lehetőségei, kritikus pontjai </a:t>
            </a:r>
            <a:r>
              <a:rPr lang="hu-HU" dirty="0" smtClean="0"/>
              <a:t>a nevelési-oktatási </a:t>
            </a:r>
            <a:r>
              <a:rPr lang="hu-HU" dirty="0"/>
              <a:t>intézményekkel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 0-4 </a:t>
            </a:r>
            <a:r>
              <a:rPr lang="hu-HU" dirty="0"/>
              <a:t>évesek pszichológiai vizsgálata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 A </a:t>
            </a:r>
            <a:r>
              <a:rPr lang="hu-HU" dirty="0"/>
              <a:t>BTMN vizsgálatok keretében használt egyéb, kiegészítő vizsgálatok - jó gyakorlatok megosztása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334</TotalTime>
  <Words>468</Words>
  <Application>Microsoft Office PowerPoint</Application>
  <PresentationFormat>Szélesvásznú</PresentationFormat>
  <Paragraphs>71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Times</vt:lpstr>
      <vt:lpstr>Times New Roman</vt:lpstr>
      <vt:lpstr>Trebuchet MS</vt:lpstr>
      <vt:lpstr>Wingdings</vt:lpstr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2022. június 09-ig </vt:lpstr>
      <vt:lpstr>A munkaközösség szakmai területén bevezetett jogszabályi változások 2022. Január 15-ig,amennyiben vannak</vt:lpstr>
      <vt:lpstr>3. A munkaközösség legfontosabb célkitűzései és elért eredmények a 202../202..tanévben</vt:lpstr>
      <vt:lpstr>4. A munkaközösség szakmai munkájában felmerülő nehézségek/kérdések, és ezekre megoldási javaslatok </vt:lpstr>
      <vt:lpstr>5.Munkaközösség javaslatai a következő 2022/2023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67</cp:revision>
  <dcterms:created xsi:type="dcterms:W3CDTF">2017-01-05T09:06:31Z</dcterms:created>
  <dcterms:modified xsi:type="dcterms:W3CDTF">2022-06-13T14:03:33Z</dcterms:modified>
</cp:coreProperties>
</file>