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2021/2022 tanév I. félévre szóló munkatervi beszámoló</a:t>
            </a: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052457" y="156855"/>
            <a:ext cx="5938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prstClr val="white"/>
                </a:solidFill>
              </a:rPr>
              <a:t>Nevelési tanácsadás munkaközösség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4" y="4532062"/>
            <a:ext cx="5718947" cy="1792253"/>
          </a:xfrm>
        </p:spPr>
        <p:txBody>
          <a:bodyPr>
            <a:normAutofit fontScale="92500" lnSpcReduction="10000"/>
          </a:bodyPr>
          <a:lstStyle/>
          <a:p>
            <a:r>
              <a:rPr lang="hu-HU" sz="2200" dirty="0" smtClean="0"/>
              <a:t>Cegléd, 2022. január 20.</a:t>
            </a:r>
          </a:p>
          <a:p>
            <a:r>
              <a:rPr lang="hu-HU" sz="2200" dirty="0" smtClean="0"/>
              <a:t>2700 Cegléd, Malom tér 3.</a:t>
            </a:r>
          </a:p>
          <a:p>
            <a:r>
              <a:rPr lang="hu-HU" sz="2200" dirty="0" smtClean="0"/>
              <a:t>Munkaközösség vezető: Molnárné Bognár Éva</a:t>
            </a:r>
          </a:p>
          <a:p>
            <a:r>
              <a:rPr lang="hu-HU" sz="2200" dirty="0" smtClean="0"/>
              <a:t>E-mail cím:</a:t>
            </a:r>
            <a:r>
              <a:rPr lang="hu-HU" sz="2200" dirty="0" err="1" smtClean="0"/>
              <a:t>pmpsz.nevtan.munkakozosseg</a:t>
            </a:r>
            <a:r>
              <a:rPr lang="hu-HU" sz="2200" smtClean="0"/>
              <a:t>@gmail.com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</a:t>
            </a:r>
            <a:r>
              <a:rPr lang="hu-HU" dirty="0" smtClean="0"/>
              <a:t>2021/2022 </a:t>
            </a:r>
            <a:r>
              <a:rPr lang="hu-HU" dirty="0"/>
              <a:t>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r>
              <a:rPr lang="hu-HU" dirty="0"/>
              <a:t>Közösségben rejlő erő, mint szakmai és emberi kapcsolatok tárháza</a:t>
            </a:r>
          </a:p>
          <a:p>
            <a:endParaRPr lang="hu-HU" dirty="0"/>
          </a:p>
          <a:p>
            <a:r>
              <a:rPr lang="hu-HU" dirty="0" smtClean="0"/>
              <a:t>Munkaközösség</a:t>
            </a:r>
            <a:r>
              <a:rPr lang="hu-HU" dirty="0"/>
              <a:t>, mint érdekvédelem</a:t>
            </a:r>
          </a:p>
          <a:p>
            <a:endParaRPr lang="hu-HU" dirty="0"/>
          </a:p>
          <a:p>
            <a:r>
              <a:rPr lang="hu-HU" dirty="0" smtClean="0"/>
              <a:t>Más </a:t>
            </a:r>
            <a:r>
              <a:rPr lang="hu-HU" dirty="0"/>
              <a:t>megyék munkaközösségeivel szakmai kapcsolat kialakítása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r>
              <a:rPr lang="hu-HU" dirty="0" smtClean="0"/>
              <a:t>Szakmai tapasztalatok megosztása, új ötletek, megoldások. Aktív közösség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 smtClean="0"/>
              <a:t>A kollégák kérésének, nehézségeinek, problémáinak közvetítése</a:t>
            </a:r>
          </a:p>
          <a:p>
            <a:endParaRPr lang="hu-HU" dirty="0"/>
          </a:p>
          <a:p>
            <a:r>
              <a:rPr lang="hu-HU" dirty="0" smtClean="0"/>
              <a:t>Folyamatban</a:t>
            </a:r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2022. </a:t>
            </a:r>
            <a:r>
              <a:rPr lang="hu-HU" sz="3100" dirty="0"/>
              <a:t>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Munkaközösségünk szakmai  területét érintő jogszabályi változás nem történt.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</a:t>
            </a:r>
            <a:r>
              <a:rPr lang="hu-HU" dirty="0" smtClean="0"/>
              <a:t>2021/2022 </a:t>
            </a:r>
            <a:r>
              <a:rPr lang="hu-HU" dirty="0"/>
              <a:t>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Szakmai ismeretek bővítése</a:t>
            </a:r>
          </a:p>
          <a:p>
            <a:r>
              <a:rPr lang="hu-HU" dirty="0" err="1" smtClean="0"/>
              <a:t>Covid</a:t>
            </a:r>
            <a:r>
              <a:rPr lang="hu-HU" dirty="0" smtClean="0"/>
              <a:t> következtében felmerülő nehézségek, </a:t>
            </a:r>
            <a:r>
              <a:rPr lang="hu-HU" dirty="0" smtClean="0"/>
              <a:t>problémák </a:t>
            </a:r>
            <a:r>
              <a:rPr lang="hu-HU" smtClean="0"/>
              <a:t>megoldási lehetőségei</a:t>
            </a:r>
            <a:endParaRPr lang="hu-HU" dirty="0" smtClean="0"/>
          </a:p>
          <a:p>
            <a:r>
              <a:rPr lang="hu-HU" dirty="0"/>
              <a:t>Más megyék munkaközösségeivel szakmai kapcsolat kialakítása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Milyen lehetőségeink vannak a szakmaiság megerősítésére?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4813" y="1994263"/>
            <a:ext cx="9613861" cy="478971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5500" b="1" dirty="0" smtClean="0">
                <a:cs typeface="Times New Roman" panose="02020603050405020304" pitchFamily="18" charset="0"/>
              </a:rPr>
              <a:t>A nehézségek nem változtak az elmúlt félévben</a:t>
            </a:r>
          </a:p>
          <a:p>
            <a:pPr marL="0" indent="0">
              <a:buNone/>
            </a:pPr>
            <a:endParaRPr lang="hu-HU" sz="3400" dirty="0"/>
          </a:p>
          <a:p>
            <a:pPr marL="0" indent="0">
              <a:buNone/>
            </a:pPr>
            <a:r>
              <a:rPr lang="hu-HU" sz="3400" dirty="0" smtClean="0"/>
              <a:t>1. Nehézség</a:t>
            </a:r>
            <a:r>
              <a:rPr lang="hu-HU" sz="3400" dirty="0"/>
              <a:t>: Előadók felkérése</a:t>
            </a:r>
          </a:p>
          <a:p>
            <a:pPr marL="0" indent="0">
              <a:buNone/>
            </a:pPr>
            <a:endParaRPr lang="hu-HU" sz="3400" dirty="0"/>
          </a:p>
          <a:p>
            <a:pPr marL="0" indent="0">
              <a:buNone/>
            </a:pPr>
            <a:r>
              <a:rPr lang="hu-HU" sz="3400" dirty="0" smtClean="0"/>
              <a:t>2. Nehézség</a:t>
            </a:r>
            <a:r>
              <a:rPr lang="hu-HU" sz="3400" dirty="0"/>
              <a:t>: Szakemberek kifáradása</a:t>
            </a:r>
          </a:p>
          <a:p>
            <a:pPr marL="0" indent="0">
              <a:buNone/>
            </a:pPr>
            <a:endParaRPr lang="hu-HU" sz="3400" dirty="0"/>
          </a:p>
          <a:p>
            <a:pPr marL="0" indent="0">
              <a:buNone/>
            </a:pPr>
            <a:r>
              <a:rPr lang="hu-HU" sz="3400" dirty="0" smtClean="0"/>
              <a:t>3. Nehézség</a:t>
            </a:r>
            <a:r>
              <a:rPr lang="hu-HU" sz="3400" dirty="0"/>
              <a:t>: Szakmai megbecsülés </a:t>
            </a:r>
            <a:r>
              <a:rPr lang="hu-HU" sz="3400" dirty="0" smtClean="0"/>
              <a:t>hiánya mind anyagi, mind erkölcsi szinten – melynek következménye a szakterület elhagyása, elvándorlás magánszférába. Egyre inkább sérül az esély egyenlőség.</a:t>
            </a:r>
            <a:endParaRPr lang="hu-HU" sz="3400" dirty="0"/>
          </a:p>
          <a:p>
            <a:pPr marL="0" indent="0">
              <a:buNone/>
            </a:pPr>
            <a:endParaRPr lang="hu-HU" sz="3400" dirty="0"/>
          </a:p>
          <a:p>
            <a:pPr marL="0" indent="0">
              <a:buNone/>
            </a:pPr>
            <a:r>
              <a:rPr lang="hu-HU" sz="3400" dirty="0" smtClean="0"/>
              <a:t>4. Nehézség</a:t>
            </a:r>
            <a:r>
              <a:rPr lang="hu-HU" sz="3400" dirty="0"/>
              <a:t>: A </a:t>
            </a:r>
            <a:r>
              <a:rPr lang="hu-HU" sz="3400" dirty="0" err="1"/>
              <a:t>nev.tan.-os</a:t>
            </a:r>
            <a:r>
              <a:rPr lang="hu-HU" sz="3400" dirty="0"/>
              <a:t> ellátások óraszámban háttérbe kerülnek a szakértői tevékenységgel </a:t>
            </a:r>
            <a:r>
              <a:rPr lang="hu-HU" sz="3400" dirty="0" smtClean="0"/>
              <a:t>szemben. Szakmai párbeszédek szükségessége megyei, országos szinten.</a:t>
            </a:r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210</TotalTime>
  <Words>225</Words>
  <Application>Microsoft Office PowerPoint</Application>
  <PresentationFormat>Szélesvásznú</PresentationFormat>
  <Paragraphs>40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Trebuchet MS</vt:lpstr>
      <vt:lpstr>Berlin</vt:lpstr>
      <vt:lpstr>2021/2022 tanév I. félévre szóló munkatervi beszámoló</vt:lpstr>
      <vt:lpstr>A munkaközösség által kitűzött célok és elért eredmények a 2021/2022 első félévére vonatkozóan</vt:lpstr>
      <vt:lpstr>A munkaközösség szakmai területén bevezetett jogszabályi változások 2022. Január 15-ig,amennyiben vannak</vt:lpstr>
      <vt:lpstr>A munkaközösség legfontosabb célkitűzései a 2021/2022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43</cp:revision>
  <dcterms:created xsi:type="dcterms:W3CDTF">2017-01-05T09:06:31Z</dcterms:created>
  <dcterms:modified xsi:type="dcterms:W3CDTF">2022-01-26T08:44:53Z</dcterms:modified>
</cp:coreProperties>
</file>