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71" r:id="rId3"/>
    <p:sldId id="268" r:id="rId4"/>
    <p:sldId id="269" r:id="rId5"/>
    <p:sldId id="272" r:id="rId6"/>
    <p:sldId id="27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0" d="100"/>
          <a:sy n="80" d="100"/>
        </p:scale>
        <p:origin x="58" y="3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A 2022/2023. tanév I. félévére vonatkozó munkaközösségi munkaterv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84143" y="4376043"/>
            <a:ext cx="8864932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/>
              <a:t>Munkaközösség-vezető neve: Gyimesi Szilvia</a:t>
            </a:r>
          </a:p>
          <a:p>
            <a:pPr algn="l"/>
            <a:r>
              <a:rPr lang="hu-HU" sz="2200" dirty="0"/>
              <a:t>Munkaközösség e-mail címe: </a:t>
            </a:r>
            <a:r>
              <a:rPr lang="hu-HU" sz="2000" b="0" i="0" dirty="0">
                <a:effectLst/>
                <a:latin typeface="Roboto" panose="02000000000000000000" pitchFamily="2" charset="0"/>
              </a:rPr>
              <a:t>pmpsz.oipszi.munkakozosseg@gmail.com</a:t>
            </a:r>
            <a:endParaRPr lang="hu-HU" sz="2200" dirty="0"/>
          </a:p>
          <a:p>
            <a:pPr algn="ctr"/>
            <a:r>
              <a:rPr lang="hu-HU" sz="2200" dirty="0"/>
              <a:t>2022. </a:t>
            </a:r>
            <a:r>
              <a:rPr lang="hu-HU" sz="2200"/>
              <a:t>szeptember 22.</a:t>
            </a:r>
            <a:endParaRPr lang="hu-HU" sz="2200" dirty="0"/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Óvoda-, iskolapszichológus koordinátori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1. A munkaközösség szakmai területén bevezetett jogszabályi változások 2022. augusztus 31-ig </a:t>
            </a:r>
            <a:r>
              <a:rPr lang="hu-HU" sz="1900" dirty="0"/>
              <a:t>(</a:t>
            </a:r>
            <a:r>
              <a:rPr lang="hu-HU" sz="1900" i="1" dirty="0"/>
              <a:t>amennyiben vannak</a:t>
            </a:r>
            <a:r>
              <a:rPr lang="hu-HU" sz="1900" dirty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KATA törvénymódosítás – a szerződéses állású óvodapszichológusokat érintő változás. (???)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2.Előző tanév eredményei, jó gyakorlatok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/>
              <a:t>ENABLE, Békés Iskolák módszertanának, ismertetése, tapasztalatok, jó gyakorlatok átbeszélése  </a:t>
            </a:r>
          </a:p>
          <a:p>
            <a:endParaRPr lang="hu-HU" dirty="0"/>
          </a:p>
          <a:p>
            <a:r>
              <a:rPr lang="hu-HU" dirty="0"/>
              <a:t>Dr. </a:t>
            </a:r>
            <a:r>
              <a:rPr lang="hu-HU" dirty="0" err="1"/>
              <a:t>Márky</a:t>
            </a:r>
            <a:r>
              <a:rPr lang="hu-HU" dirty="0"/>
              <a:t> Ádám interaktív előadása, a pszichológiai rugalmasságról, mint a kiégés elleni egyik védőfaktorról</a:t>
            </a:r>
          </a:p>
          <a:p>
            <a:endParaRPr lang="hu-HU" dirty="0"/>
          </a:p>
          <a:p>
            <a:r>
              <a:rPr lang="hu-HU" dirty="0"/>
              <a:t>Havi rendszeres </a:t>
            </a:r>
            <a:r>
              <a:rPr lang="hu-HU" dirty="0" err="1"/>
              <a:t>peerszupervíziós</a:t>
            </a:r>
            <a:r>
              <a:rPr lang="hu-HU" dirty="0"/>
              <a:t> alkalmak elindítása</a:t>
            </a:r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3. Munkaközösségi értekezletek tervezett időpontjai és témái a 2022/2023. tanév I.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 november 10.- Az OIP teamek működésének változásai, az </a:t>
            </a:r>
            <a:r>
              <a:rPr lang="hu-HU" dirty="0">
                <a:latin typeface="+mj-lt"/>
              </a:rPr>
              <a:t>elmúlt évek eseményeinek, nehézségeinek a hatására. Gyerekvédelem szerepe az intézméynpszichológusok széleskörű munkájában – Vendégünk lesz a </a:t>
            </a:r>
            <a:r>
              <a:rPr lang="hu-HU" dirty="0" err="1">
                <a:latin typeface="+mj-lt"/>
              </a:rPr>
              <a:t>Hinatlovon</a:t>
            </a:r>
            <a:r>
              <a:rPr lang="hu-HU" dirty="0">
                <a:latin typeface="+mj-lt"/>
              </a:rPr>
              <a:t> Alapítvány </a:t>
            </a:r>
            <a:r>
              <a:rPr lang="hu-HU" dirty="0" err="1">
                <a:latin typeface="+mj-lt"/>
              </a:rPr>
              <a:t>Nemecsek</a:t>
            </a:r>
            <a:r>
              <a:rPr lang="hu-HU" dirty="0">
                <a:latin typeface="+mj-lt"/>
              </a:rPr>
              <a:t> programjának vezetője </a:t>
            </a:r>
            <a:r>
              <a:rPr lang="hu-HU" dirty="0" err="1">
                <a:latin typeface="+mj-lt"/>
              </a:rPr>
              <a:t>Stáhly</a:t>
            </a:r>
            <a:r>
              <a:rPr lang="hu-HU" dirty="0">
                <a:latin typeface="+mj-lt"/>
              </a:rPr>
              <a:t> Kata</a:t>
            </a:r>
          </a:p>
          <a:p>
            <a:r>
              <a:rPr lang="hu-HU" dirty="0">
                <a:latin typeface="+mj-lt"/>
              </a:rPr>
              <a:t>2023. január 19. - </a:t>
            </a:r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Az intézménypszichológia szerepe ma. ELTE PPK Pedagógiai Szakpszichológus Képzés Szakfelelősét – Dr. </a:t>
            </a:r>
            <a:r>
              <a:rPr lang="hu-HU" dirty="0" err="1">
                <a:effectLst/>
                <a:latin typeface="+mj-lt"/>
                <a:ea typeface="Times New Roman" panose="02020603050405020304" pitchFamily="18" charset="0"/>
              </a:rPr>
              <a:t>Borbáth</a:t>
            </a:r>
            <a:r>
              <a:rPr lang="hu-HU" dirty="0">
                <a:effectLst/>
                <a:latin typeface="+mj-lt"/>
                <a:ea typeface="Times New Roman" panose="02020603050405020304" pitchFamily="18" charset="0"/>
              </a:rPr>
              <a:t> Katalint- hívjuk egy interaktív beszélgetésre. </a:t>
            </a:r>
            <a:endParaRPr lang="hu-HU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..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4. A munkaközösség legfontosabb célkitűzései a 2022/2023. tanév I.félévére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>
            <a:normAutofit/>
          </a:bodyPr>
          <a:lstStyle/>
          <a:p>
            <a:r>
              <a:rPr lang="hu-HU" dirty="0">
                <a:effectLst/>
                <a:ea typeface="Times New Roman" panose="02020603050405020304" pitchFamily="18" charset="0"/>
              </a:rPr>
              <a:t>A team egy együttműködő csoport, ami különböző területek képviselőiből áll össze, meghatározott komplex feladat elvégzésére. Nem </a:t>
            </a:r>
            <a:r>
              <a:rPr lang="hu-HU" dirty="0" err="1">
                <a:effectLst/>
                <a:ea typeface="Times New Roman" panose="02020603050405020304" pitchFamily="18" charset="0"/>
              </a:rPr>
              <a:t>felülről</a:t>
            </a:r>
            <a:r>
              <a:rPr lang="hu-HU" dirty="0">
                <a:effectLst/>
                <a:ea typeface="Times New Roman" panose="02020603050405020304" pitchFamily="18" charset="0"/>
              </a:rPr>
              <a:t> szervezett, az önkéntesség magas foka és a tagok közötti kölcsönös függés jellemzi. (</a:t>
            </a:r>
            <a:r>
              <a:rPr lang="hu-HU" dirty="0" err="1">
                <a:effectLst/>
                <a:ea typeface="Times New Roman" panose="02020603050405020304" pitchFamily="18" charset="0"/>
              </a:rPr>
              <a:t>Szőnyi</a:t>
            </a:r>
            <a:r>
              <a:rPr lang="hu-HU" dirty="0">
                <a:effectLst/>
                <a:ea typeface="Times New Roman" panose="02020603050405020304" pitchFamily="18" charset="0"/>
              </a:rPr>
              <a:t> Gábor)</a:t>
            </a:r>
          </a:p>
          <a:p>
            <a:r>
              <a:rPr lang="hu-HU" dirty="0"/>
              <a:t>Az OIP koordináció anomáliája: koordináció szakfeladat, tehát kötelező, teamre járni ajánlott. Ennek feloldása a motiváció feltárása valamint:</a:t>
            </a:r>
          </a:p>
          <a:p>
            <a:endParaRPr lang="hu-HU" dirty="0"/>
          </a:p>
          <a:p>
            <a:r>
              <a:rPr lang="hu-HU" dirty="0"/>
              <a:t>Megfelelő mértékű elköteleződés</a:t>
            </a:r>
          </a:p>
          <a:p>
            <a:r>
              <a:rPr lang="hu-HU" dirty="0"/>
              <a:t>Szorosabb együttműködés</a:t>
            </a:r>
          </a:p>
          <a:p>
            <a:r>
              <a:rPr lang="hu-HU" dirty="0"/>
              <a:t>Kölcsönösség társas és szakmai téren egyaránt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5. A munkaközösség legfontosabb szakmai kérdésfelvetései</a:t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547" y="2202426"/>
            <a:ext cx="9507795" cy="4444179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1. Óvodapszichológia, óvodapszichológusok szerződéses státusza az adott települések önkormányzataival. </a:t>
            </a:r>
          </a:p>
          <a:p>
            <a:pPr marL="0" indent="0">
              <a:buNone/>
            </a:pPr>
            <a:r>
              <a:rPr lang="hu-HU" dirty="0"/>
              <a:t>2. A kiégés és a fluktuáció mérséklésének közös megoldás keresése</a:t>
            </a:r>
          </a:p>
          <a:p>
            <a:pPr marL="0" indent="0">
              <a:buNone/>
            </a:pPr>
            <a:r>
              <a:rPr lang="hu-HU" dirty="0"/>
              <a:t>3. Peerszupervízió megszervezésének és működtetésének folytatása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/>
              <a:t>6.A munkaközösség felmerülő nehézségei és ezekre </a:t>
            </a:r>
          </a:p>
          <a:p>
            <a:pPr marL="0" indent="0">
              <a:buNone/>
            </a:pPr>
            <a:r>
              <a:rPr lang="hu-HU" sz="12800" dirty="0"/>
              <a:t>megoldási javaslatok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7200" dirty="0"/>
              <a:t>1. </a:t>
            </a:r>
          </a:p>
          <a:p>
            <a:pPr marL="0" indent="0">
              <a:buNone/>
            </a:pPr>
            <a:r>
              <a:rPr lang="hu-HU" sz="7200" dirty="0"/>
              <a:t>Nehézség: képzések, meghívott előadók, képzési alkalmak biztosításának anyagi támogatása</a:t>
            </a:r>
          </a:p>
          <a:p>
            <a:pPr marL="0" indent="0">
              <a:buNone/>
            </a:pPr>
            <a:r>
              <a:rPr lang="hu-HU" sz="7200" dirty="0"/>
              <a:t>Megoldási javaslat: több, érintett munkaközösség számára közösen, együttesen megtartott előadások, képzési lehetőségek</a:t>
            </a:r>
          </a:p>
          <a:p>
            <a:pPr marL="0" indent="0">
              <a:buNone/>
            </a:pPr>
            <a:r>
              <a:rPr lang="hu-HU" sz="7200" dirty="0"/>
              <a:t>2.</a:t>
            </a:r>
          </a:p>
          <a:p>
            <a:pPr marL="0" indent="0">
              <a:buNone/>
            </a:pPr>
            <a:r>
              <a:rPr lang="hu-HU" sz="7200" dirty="0"/>
              <a:t>Nehézség: a fluktuáció miatt gyakran változó összetételű koordinátori csoport teammé alakulása</a:t>
            </a:r>
          </a:p>
          <a:p>
            <a:pPr marL="0" indent="0">
              <a:buNone/>
            </a:pPr>
            <a:r>
              <a:rPr lang="hu-HU" sz="7200" dirty="0"/>
              <a:t>Megoldási javaslat: személyes kapcsolatok elmélyülése, motiváció, elköteleződés feltárása</a:t>
            </a:r>
          </a:p>
          <a:p>
            <a:pPr marL="0" indent="0">
              <a:buNone/>
            </a:pPr>
            <a:r>
              <a:rPr lang="hu-HU" sz="7200" dirty="0"/>
              <a:t>3.</a:t>
            </a:r>
          </a:p>
          <a:p>
            <a:pPr marL="0" indent="0">
              <a:buNone/>
            </a:pPr>
            <a:r>
              <a:rPr lang="hu-HU" sz="7200" dirty="0"/>
              <a:t>Nehézség A szerződéses óvodapszichológusok munkavállalásának akadálya (</a:t>
            </a:r>
            <a:r>
              <a:rPr lang="hu-HU" sz="7200"/>
              <a:t>KATA módosítás)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javaslat:  ?</a:t>
            </a:r>
          </a:p>
          <a:p>
            <a:pPr marL="0" indent="0">
              <a:buNone/>
            </a:pPr>
            <a:r>
              <a:rPr lang="hu-HU" sz="7200" dirty="0"/>
              <a:t>4.</a:t>
            </a:r>
          </a:p>
          <a:p>
            <a:pPr marL="0" indent="0">
              <a:buNone/>
            </a:pPr>
            <a:r>
              <a:rPr lang="hu-HU" sz="7200" dirty="0"/>
              <a:t>Nehézség: Óvodapszichológusok alkalmazásának nehézségei </a:t>
            </a:r>
          </a:p>
          <a:p>
            <a:pPr marL="0" indent="0">
              <a:buNone/>
            </a:pPr>
            <a:r>
              <a:rPr lang="hu-HU" sz="7200" dirty="0"/>
              <a:t>Megoldási javaslat: </a:t>
            </a:r>
            <a:r>
              <a:rPr lang="hu-HU" sz="7200" dirty="0" err="1"/>
              <a:t>pszichoedukáció</a:t>
            </a:r>
            <a:r>
              <a:rPr lang="hu-HU" sz="7200" dirty="0"/>
              <a:t>, igényfelkeltés központi stratégiák alapján</a:t>
            </a:r>
          </a:p>
          <a:p>
            <a:pPr marL="0" indent="0">
              <a:buNone/>
            </a:pPr>
            <a:endParaRPr lang="hu-HU" sz="6400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462</TotalTime>
  <Words>403</Words>
  <Application>Microsoft Office PowerPoint</Application>
  <PresentationFormat>Szélesvásznú</PresentationFormat>
  <Paragraphs>54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Calibri</vt:lpstr>
      <vt:lpstr>Roboto</vt:lpstr>
      <vt:lpstr>Times New Roman</vt:lpstr>
      <vt:lpstr>Trebuchet MS</vt:lpstr>
      <vt:lpstr>Wingdings</vt:lpstr>
      <vt:lpstr>Berlin</vt:lpstr>
      <vt:lpstr>A 2022/2023. tanév I. félévére vonatkozó munkaközösségi munkaterv </vt:lpstr>
      <vt:lpstr>1. A munkaközösség szakmai területén bevezetett jogszabályi változások 2022. augusztus 31-ig (amennyiben vannak) </vt:lpstr>
      <vt:lpstr>2.Előző tanév eredményei, jó gyakorlatok</vt:lpstr>
      <vt:lpstr>3. Munkaközösségi értekezletek tervezett időpontjai és témái a 2022/2023. tanév I. félévére vonatkozóan</vt:lpstr>
      <vt:lpstr>4. A munkaközösség legfontosabb célkitűzései a 2022/2023. tanév I.félévére vonatkozóan </vt:lpstr>
      <vt:lpstr>5. A munkaközösség legfontosabb szakmai kérdésfelvetései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58</cp:revision>
  <dcterms:created xsi:type="dcterms:W3CDTF">2017-01-05T09:06:31Z</dcterms:created>
  <dcterms:modified xsi:type="dcterms:W3CDTF">2022-09-20T10:09:36Z</dcterms:modified>
</cp:coreProperties>
</file>