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9"/>
  </p:notesMasterIdLst>
  <p:sldIdLst>
    <p:sldId id="256" r:id="rId2"/>
    <p:sldId id="269" r:id="rId3"/>
    <p:sldId id="274" r:id="rId4"/>
    <p:sldId id="268" r:id="rId5"/>
    <p:sldId id="272" r:id="rId6"/>
    <p:sldId id="273" r:id="rId7"/>
    <p:sldId id="27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837" autoAdjust="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2022. 06. 09.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2022. 06. 09.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2022. 06. 09.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11920" y="2182397"/>
            <a:ext cx="9144000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 smtClean="0"/>
              <a:t>A 2021/2022 tanévre vonatkozó </a:t>
            </a:r>
            <a:br>
              <a:rPr lang="hu-HU" sz="4300" dirty="0" smtClean="0"/>
            </a:br>
            <a:r>
              <a:rPr lang="hu-HU" sz="4300" dirty="0" smtClean="0"/>
              <a:t>év végi beszámoló</a:t>
            </a:r>
            <a:endParaRPr lang="hu-HU" sz="43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333135" y="4618640"/>
            <a:ext cx="8343932" cy="152652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hu-HU" sz="2200" dirty="0" smtClean="0"/>
              <a:t>Munkaközösség-vezető neve: May Erika</a:t>
            </a:r>
          </a:p>
          <a:p>
            <a:pPr algn="l"/>
            <a:r>
              <a:rPr lang="hu-HU" sz="2200" dirty="0" smtClean="0"/>
              <a:t>Munkaközösség e-mail címe: pmpsz.gyogyt.munkakozosseg@gmail.com</a:t>
            </a:r>
          </a:p>
          <a:p>
            <a:pPr algn="l"/>
            <a:endParaRPr lang="hu-HU" sz="2200" dirty="0" smtClean="0"/>
          </a:p>
          <a:p>
            <a:r>
              <a:rPr lang="hu-HU" sz="2200" dirty="0" smtClean="0"/>
              <a:t>2022.06.09.</a:t>
            </a:r>
            <a:endParaRPr lang="hu-HU" sz="2200" dirty="0"/>
          </a:p>
          <a:p>
            <a:endParaRPr lang="hu-HU" sz="36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2428569" y="364335"/>
            <a:ext cx="7295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/>
              <a:t>Gyógytestnevelés munkaközösség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3793" y="753228"/>
            <a:ext cx="10078065" cy="1080938"/>
          </a:xfrm>
        </p:spPr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Munkaközösségi </a:t>
            </a:r>
            <a:r>
              <a:rPr lang="hu-HU" dirty="0"/>
              <a:t>értekezletek </a:t>
            </a:r>
            <a:r>
              <a:rPr lang="hu-HU" dirty="0" smtClean="0"/>
              <a:t>megvalósult időpontjai és témái a 2021/202</a:t>
            </a:r>
            <a:r>
              <a:rPr lang="hu-HU" dirty="0"/>
              <a:t>2</a:t>
            </a:r>
            <a:r>
              <a:rPr lang="hu-HU" dirty="0" smtClean="0"/>
              <a:t> tanévben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1883" y="2104102"/>
            <a:ext cx="9134169" cy="45130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247880"/>
              </p:ext>
            </p:extLst>
          </p:nvPr>
        </p:nvGraphicFramePr>
        <p:xfrm>
          <a:off x="127819" y="2104101"/>
          <a:ext cx="11562736" cy="4651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0080">
                  <a:extLst>
                    <a:ext uri="{9D8B030D-6E8A-4147-A177-3AD203B41FA5}">
                      <a16:colId xmlns:a16="http://schemas.microsoft.com/office/drawing/2014/main" val="3817299317"/>
                    </a:ext>
                  </a:extLst>
                </a:gridCol>
                <a:gridCol w="1648656">
                  <a:extLst>
                    <a:ext uri="{9D8B030D-6E8A-4147-A177-3AD203B41FA5}">
                      <a16:colId xmlns:a16="http://schemas.microsoft.com/office/drawing/2014/main" val="2065803835"/>
                    </a:ext>
                  </a:extLst>
                </a:gridCol>
                <a:gridCol w="9144000">
                  <a:extLst>
                    <a:ext uri="{9D8B030D-6E8A-4147-A177-3AD203B41FA5}">
                      <a16:colId xmlns:a16="http://schemas.microsoft.com/office/drawing/2014/main" val="1467704491"/>
                    </a:ext>
                  </a:extLst>
                </a:gridCol>
              </a:tblGrid>
              <a:tr h="747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u-HU" sz="2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</a:rPr>
                        <a:t>2021.10.21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u-HU" sz="2000" b="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b="0" dirty="0" smtClean="0">
                          <a:solidFill>
                            <a:schemeClr val="bg1"/>
                          </a:solidFill>
                          <a:effectLst/>
                        </a:rPr>
                        <a:t>A </a:t>
                      </a:r>
                      <a:r>
                        <a:rPr lang="hu-HU" sz="2000" b="0" dirty="0">
                          <a:solidFill>
                            <a:schemeClr val="bg1"/>
                          </a:solidFill>
                          <a:effectLst/>
                        </a:rPr>
                        <a:t>tanév célkitűzései, az éves program és az aktuális feladatok megbeszélése</a:t>
                      </a:r>
                      <a:endParaRPr lang="hu-HU" sz="2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7747947"/>
                  </a:ext>
                </a:extLst>
              </a:tr>
              <a:tr h="10948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2.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</a:rPr>
                        <a:t>2021.12.02. 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Az együttműködés javításának lehetőségei az oktatási folyamatban résztvevőkkel, információátadás iskola, egészségügy, szülők felé. Tájékoztató anyagok elkészítése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8999538"/>
                  </a:ext>
                </a:extLst>
              </a:tr>
              <a:tr h="1143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3.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</a:rPr>
                        <a:t>2022.02.10</a:t>
                      </a:r>
                      <a:r>
                        <a:rPr lang="hu-HU" sz="2000" dirty="0">
                          <a:effectLst/>
                        </a:rPr>
                        <a:t>.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 err="1">
                          <a:effectLst/>
                        </a:rPr>
                        <a:t>Pánger</a:t>
                      </a:r>
                      <a:r>
                        <a:rPr lang="hu-HU" sz="2000" dirty="0">
                          <a:effectLst/>
                        </a:rPr>
                        <a:t> Andrea (NPK Testnevelés-Gyógytestnevelés és Sport tagozatának vezetőségi tagja) előadása  a gyógytestnevelés jelenlegi helyzetéről, jövőbeni tervekről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6429999"/>
                  </a:ext>
                </a:extLst>
              </a:tr>
              <a:tr h="10162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4.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</a:rPr>
                        <a:t>2022.04.07</a:t>
                      </a:r>
                      <a:r>
                        <a:rPr lang="hu-HU" sz="2000" dirty="0">
                          <a:effectLst/>
                        </a:rPr>
                        <a:t>.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Új irányzatok, módszerek és eszközök a mozgásfejlesztésben – kihelyezett munkaközösségi értekezlet Gödön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9098848"/>
                  </a:ext>
                </a:extLst>
              </a:tr>
              <a:tr h="6499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5.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</a:rPr>
                        <a:t>2021.11.26</a:t>
                      </a:r>
                      <a:r>
                        <a:rPr lang="hu-HU" sz="2000" dirty="0">
                          <a:effectLst/>
                        </a:rPr>
                        <a:t>.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Gyógytestnevelés Konferencia - Budapest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3434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12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317" y="753228"/>
            <a:ext cx="10451690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2. A munkaközösség szakmai területén bevezetett jogszabályi változások 2022 június 09-ig </a:t>
            </a:r>
            <a:r>
              <a:rPr lang="hu-HU" sz="1900" dirty="0"/>
              <a:t>(</a:t>
            </a:r>
            <a:r>
              <a:rPr lang="hu-HU" sz="1900" i="1" dirty="0"/>
              <a:t>amennyiben vannak</a:t>
            </a:r>
            <a:r>
              <a:rPr lang="hu-HU" sz="1900" dirty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n</a:t>
            </a:r>
            <a:r>
              <a:rPr lang="hu-HU" dirty="0" smtClean="0"/>
              <a:t>em volt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16804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473" y="820593"/>
            <a:ext cx="9871396" cy="929598"/>
          </a:xfrm>
        </p:spPr>
        <p:txBody>
          <a:bodyPr>
            <a:noAutofit/>
          </a:bodyPr>
          <a:lstStyle/>
          <a:p>
            <a:r>
              <a:rPr lang="hu-HU" dirty="0" smtClean="0"/>
              <a:t>3. </a:t>
            </a:r>
            <a:r>
              <a:rPr lang="hu-HU" dirty="0"/>
              <a:t>A munkaközösség legfontosabb célkitűzései </a:t>
            </a:r>
            <a:r>
              <a:rPr lang="hu-HU" dirty="0" smtClean="0"/>
              <a:t>és elért eredmények a 2021/2022tanévben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1277" y="2300748"/>
            <a:ext cx="4198375" cy="5014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dirty="0" smtClean="0"/>
              <a:t>                CÉLKITŰZÉSEK</a:t>
            </a:r>
            <a:endParaRPr lang="hu-HU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6445896" y="1976284"/>
            <a:ext cx="3200401" cy="7374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u-HU" dirty="0" smtClean="0"/>
              <a:t>                EREDMÉNYEK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186813" y="3079102"/>
            <a:ext cx="5122606" cy="369331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1.Szakmai fejlődés – megújulás, új  lehetőségek, módszerek megismerése a mozgásfejlesztésben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2. Tájékoztató anyagok </a:t>
            </a:r>
            <a:r>
              <a:rPr lang="hu-HU" dirty="0">
                <a:solidFill>
                  <a:schemeClr val="bg1"/>
                </a:solidFill>
              </a:rPr>
              <a:t>elkészítése </a:t>
            </a:r>
            <a:r>
              <a:rPr lang="hu-HU" dirty="0" smtClean="0">
                <a:solidFill>
                  <a:schemeClr val="bg1"/>
                </a:solidFill>
              </a:rPr>
              <a:t>a gyógytestnevelés ellátásáról intézményvezetők</a:t>
            </a:r>
            <a:r>
              <a:rPr lang="hu-HU" dirty="0">
                <a:solidFill>
                  <a:schemeClr val="bg1"/>
                </a:solidFill>
              </a:rPr>
              <a:t>, pedagógusok, az iskolaegészségügy és a szülők részére </a:t>
            </a:r>
            <a:endParaRPr lang="hu-HU" dirty="0" smtClean="0">
              <a:solidFill>
                <a:schemeClr val="bg1"/>
              </a:solidFill>
            </a:endParaRPr>
          </a:p>
          <a:p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3</a:t>
            </a:r>
            <a:r>
              <a:rPr lang="hu-HU" dirty="0">
                <a:solidFill>
                  <a:schemeClr val="bg1"/>
                </a:solidFill>
              </a:rPr>
              <a:t>. Statisztikai adatok megismerése, elemzése az óraszámok növelésének és a szakmai munka </a:t>
            </a:r>
            <a:r>
              <a:rPr lang="hu-HU" dirty="0" smtClean="0">
                <a:solidFill>
                  <a:schemeClr val="bg1"/>
                </a:solidFill>
              </a:rPr>
              <a:t>hatékonyságának </a:t>
            </a:r>
            <a:r>
              <a:rPr lang="hu-HU" dirty="0">
                <a:solidFill>
                  <a:schemeClr val="bg1"/>
                </a:solidFill>
              </a:rPr>
              <a:t>érdekében</a:t>
            </a:r>
          </a:p>
          <a:p>
            <a:endParaRPr lang="hu-HU" dirty="0" smtClean="0"/>
          </a:p>
        </p:txBody>
      </p:sp>
      <p:sp>
        <p:nvSpPr>
          <p:cNvPr id="8" name="Szövegdoboz 7"/>
          <p:cNvSpPr txBox="1"/>
          <p:nvPr/>
        </p:nvSpPr>
        <p:spPr>
          <a:xfrm>
            <a:off x="5525729" y="3079102"/>
            <a:ext cx="6499123" cy="341632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1.- Belső tudásmegosztás, szakmai nap Gödön 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- 105 éves a gyógytestnevelés -konferencia sorozat (kolléga kitüntetése)</a:t>
            </a:r>
          </a:p>
          <a:p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2. Elkészültek a legfontosabb tudnivalókat, határidőket, törvényi hivatkozásokat tartalmazó tájékoztató levelek</a:t>
            </a:r>
          </a:p>
          <a:p>
            <a:endParaRPr lang="hu-HU" dirty="0" smtClean="0">
              <a:solidFill>
                <a:schemeClr val="bg1"/>
              </a:solidFill>
            </a:endParaRPr>
          </a:p>
          <a:p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3.</a:t>
            </a:r>
            <a:r>
              <a:rPr lang="hu-HU" dirty="0">
                <a:solidFill>
                  <a:schemeClr val="bg1"/>
                </a:solidFill>
              </a:rPr>
              <a:t> A feladatellátási helyek nagyon eltérő, speciális körülményei határozzák meg az óraszámok növelésének lehetőségét. A kollégák részéről törekvés </a:t>
            </a:r>
            <a:r>
              <a:rPr lang="hu-HU" dirty="0" smtClean="0">
                <a:solidFill>
                  <a:schemeClr val="bg1"/>
                </a:solidFill>
              </a:rPr>
              <a:t>van az optimális óraszám kialakításra</a:t>
            </a:r>
          </a:p>
        </p:txBody>
      </p:sp>
    </p:spTree>
    <p:extLst>
      <p:ext uri="{BB962C8B-B14F-4D97-AF65-F5344CB8AC3E}">
        <p14:creationId xmlns:p14="http://schemas.microsoft.com/office/powerpoint/2010/main" val="43191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658761"/>
            <a:ext cx="11720052" cy="1283560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4</a:t>
            </a:r>
            <a:r>
              <a:rPr lang="hu-HU" sz="4000" dirty="0" smtClean="0"/>
              <a:t>. </a:t>
            </a:r>
            <a:r>
              <a:rPr lang="hu-HU" sz="4000" dirty="0"/>
              <a:t>A </a:t>
            </a:r>
            <a:r>
              <a:rPr lang="hu-HU" sz="4000" dirty="0" smtClean="0"/>
              <a:t>munkaközösség szakmai munkájában felmerülő nehézségek/kérdések, és </a:t>
            </a:r>
            <a:r>
              <a:rPr lang="hu-HU" sz="4000" dirty="0"/>
              <a:t>ezekre </a:t>
            </a:r>
            <a:r>
              <a:rPr lang="hu-HU" sz="4000" dirty="0" smtClean="0"/>
              <a:t>megoldási </a:t>
            </a:r>
            <a:r>
              <a:rPr lang="hu-HU" sz="4000" dirty="0"/>
              <a:t>javaslatok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310" y="2143432"/>
            <a:ext cx="11975690" cy="464082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u-HU" sz="4000" dirty="0" smtClean="0"/>
              <a:t>1.Nehézség</a:t>
            </a:r>
            <a:r>
              <a:rPr lang="hu-HU" sz="4000" dirty="0"/>
              <a:t>: infrastruktúra, eszközhiány</a:t>
            </a:r>
          </a:p>
          <a:p>
            <a:pPr marL="0" indent="0">
              <a:buNone/>
            </a:pPr>
            <a:r>
              <a:rPr lang="hu-HU" sz="4000" dirty="0"/>
              <a:t>Megoldási javaslat: gyógytestnevelés elsőbbsége a </a:t>
            </a:r>
            <a:r>
              <a:rPr lang="hu-HU" sz="4000" dirty="0" smtClean="0"/>
              <a:t>nevelési-oktatási intézményeknél a tanév eleji terembeosztásnál és eszközök biztosítása a helyszínen</a:t>
            </a:r>
          </a:p>
          <a:p>
            <a:pPr marL="0" indent="0">
              <a:buNone/>
            </a:pPr>
            <a:r>
              <a:rPr lang="hu-HU" sz="4000" dirty="0"/>
              <a:t>	</a:t>
            </a:r>
            <a:r>
              <a:rPr lang="hu-HU" sz="4000" dirty="0" smtClean="0"/>
              <a:t>					– </a:t>
            </a:r>
            <a:r>
              <a:rPr lang="hu-HU" sz="4000" dirty="0"/>
              <a:t>tájékoztató levél </a:t>
            </a:r>
            <a:r>
              <a:rPr lang="hu-HU" sz="4000" dirty="0" smtClean="0"/>
              <a:t>iskolavezetőknek</a:t>
            </a:r>
            <a:endParaRPr lang="hu-HU" sz="4000" dirty="0" smtClean="0"/>
          </a:p>
          <a:p>
            <a:pPr marL="0" indent="0">
              <a:buNone/>
            </a:pPr>
            <a:r>
              <a:rPr lang="hu-HU" sz="4000" dirty="0"/>
              <a:t>	</a:t>
            </a:r>
            <a:endParaRPr lang="hu-HU" sz="4000" dirty="0" smtClean="0"/>
          </a:p>
          <a:p>
            <a:pPr marL="0" indent="0">
              <a:buNone/>
            </a:pPr>
            <a:r>
              <a:rPr lang="hu-HU" sz="4000" dirty="0" smtClean="0"/>
              <a:t>2.Nehézség: szűrések hiányosságai</a:t>
            </a:r>
          </a:p>
          <a:p>
            <a:pPr marL="0" indent="0">
              <a:buNone/>
            </a:pPr>
            <a:r>
              <a:rPr lang="hu-HU" sz="4000" dirty="0" smtClean="0"/>
              <a:t>Megoldási javaslat: együttműködés az iskolaegészségüggyel, mozgásszervi szűrés tanfolyam</a:t>
            </a:r>
          </a:p>
          <a:p>
            <a:pPr marL="0" indent="0">
              <a:buNone/>
            </a:pPr>
            <a:endParaRPr lang="hu-HU" sz="4000" dirty="0"/>
          </a:p>
          <a:p>
            <a:pPr marL="0" indent="0">
              <a:buNone/>
            </a:pPr>
            <a:r>
              <a:rPr lang="hu-HU" sz="4000" dirty="0" smtClean="0"/>
              <a:t>3.Nehézség</a:t>
            </a:r>
            <a:r>
              <a:rPr lang="hu-HU" sz="4000" dirty="0"/>
              <a:t>: kettős adminisztráció ( </a:t>
            </a:r>
            <a:r>
              <a:rPr lang="hu-HU" sz="4000" dirty="0" smtClean="0"/>
              <a:t>INYR-Kréta, SZIR-KIR-INYR)</a:t>
            </a:r>
            <a:endParaRPr lang="hu-HU" sz="4000" dirty="0"/>
          </a:p>
          <a:p>
            <a:pPr marL="0" indent="0">
              <a:buNone/>
            </a:pPr>
            <a:r>
              <a:rPr lang="hu-HU" sz="4000" dirty="0"/>
              <a:t>Megoldási </a:t>
            </a:r>
            <a:r>
              <a:rPr lang="hu-HU" sz="4000" dirty="0" smtClean="0"/>
              <a:t>javaslat: jelzéssel élni az illetékes szervek felé, a megoldás érdekében</a:t>
            </a:r>
          </a:p>
          <a:p>
            <a:pPr marL="0" indent="0">
              <a:buNone/>
            </a:pPr>
            <a:endParaRPr lang="hu-HU" sz="4000" dirty="0" smtClean="0"/>
          </a:p>
          <a:p>
            <a:pPr marL="0" indent="0">
              <a:buNone/>
            </a:pPr>
            <a:r>
              <a:rPr lang="hu-HU" sz="4000" dirty="0"/>
              <a:t>4</a:t>
            </a:r>
            <a:r>
              <a:rPr lang="hu-HU" sz="4000" dirty="0" smtClean="0"/>
              <a:t>.Nehézség: szakemberhiány</a:t>
            </a:r>
          </a:p>
          <a:p>
            <a:pPr marL="0" indent="0">
              <a:buNone/>
            </a:pPr>
            <a:r>
              <a:rPr lang="hu-HU" sz="4000" dirty="0" smtClean="0"/>
              <a:t>Megoldási javaslat: kollégák pályán tartása; hallgatók részére szakmai gyakorlat vezetése</a:t>
            </a:r>
          </a:p>
          <a:p>
            <a:pPr marL="0" indent="0">
              <a:buNone/>
            </a:pPr>
            <a:endParaRPr lang="hu-HU" sz="3600" dirty="0"/>
          </a:p>
          <a:p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83187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6645" y="550606"/>
            <a:ext cx="10097537" cy="1514168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5.Munkaközösség </a:t>
            </a:r>
            <a:r>
              <a:rPr lang="hu-HU" b="1" dirty="0"/>
              <a:t>javaslatai a </a:t>
            </a:r>
            <a:r>
              <a:rPr lang="hu-HU" b="1" dirty="0" smtClean="0"/>
              <a:t>következő 2022/202</a:t>
            </a:r>
            <a:r>
              <a:rPr lang="hu-HU" b="1" dirty="0"/>
              <a:t>3</a:t>
            </a:r>
            <a:r>
              <a:rPr lang="hu-HU" b="1" dirty="0" smtClean="0"/>
              <a:t> tanévre vonatkozóan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2219" y="2336873"/>
            <a:ext cx="10510684" cy="3599316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1. Mozgás és testtartás elemzés tanfolyamon részvétel és előadás keretében tudásmegosztás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2. A kiégés elkerülése – előadás szervezése pszichológus közreműködésével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3. Tudásmegosztás- gyakorlati bemutatók szervezése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198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443784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966</TotalTime>
  <Words>329</Words>
  <Application>Microsoft Office PowerPoint</Application>
  <PresentationFormat>Szélesvásznú</PresentationFormat>
  <Paragraphs>63</Paragraphs>
  <Slides>7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</vt:lpstr>
      <vt:lpstr>Berlin</vt:lpstr>
      <vt:lpstr>A 2021/2022 tanévre vonatkozó  év végi beszámoló</vt:lpstr>
      <vt:lpstr>1. Munkaközösségi értekezletek megvalósult időpontjai és témái a 2021/2022 tanévben</vt:lpstr>
      <vt:lpstr>2. A munkaközösség szakmai területén bevezetett jogszabályi változások 2022 június 09-ig (amennyiben vannak)</vt:lpstr>
      <vt:lpstr>3. A munkaközösség legfontosabb célkitűzései és elért eredmények a 2021/2022tanévben</vt:lpstr>
      <vt:lpstr>4. A munkaközösség szakmai munkájában felmerülő nehézségek/kérdések, és ezekre megoldási javaslatok </vt:lpstr>
      <vt:lpstr>5.Munkaközösség javaslatai a következő 2022/2023 tanévre vonatkozóan 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Erika</cp:lastModifiedBy>
  <cp:revision>83</cp:revision>
  <dcterms:created xsi:type="dcterms:W3CDTF">2017-01-05T09:06:31Z</dcterms:created>
  <dcterms:modified xsi:type="dcterms:W3CDTF">2022-06-09T06:24:03Z</dcterms:modified>
</cp:coreProperties>
</file>