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10"/>
  </p:notesMasterIdLst>
  <p:sldIdLst>
    <p:sldId id="256" r:id="rId2"/>
    <p:sldId id="269" r:id="rId3"/>
    <p:sldId id="271" r:id="rId4"/>
    <p:sldId id="268" r:id="rId5"/>
    <p:sldId id="272" r:id="rId6"/>
    <p:sldId id="274" r:id="rId7"/>
    <p:sldId id="27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837" autoAdjust="0"/>
  </p:normalViewPr>
  <p:slideViewPr>
    <p:cSldViewPr snapToGrid="0">
      <p:cViewPr varScale="1">
        <p:scale>
          <a:sx n="83" d="100"/>
          <a:sy n="83" d="100"/>
        </p:scale>
        <p:origin x="686" y="8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7" d="100"/>
          <a:sy n="97" d="100"/>
        </p:scale>
        <p:origin x="35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48BDD8-6180-4022-89EE-C348A5FFA5B3}" type="datetimeFigureOut">
              <a:rPr lang="hu-HU" smtClean="0"/>
              <a:t>2022. 06. 15.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7466CC-B73B-4220-8EE3-9DCB66D3EC1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8599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466CC-B73B-4220-8EE3-9DCB66D3EC16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086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57620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3925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15338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036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423717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2022. 06. 15.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302200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2022. 06. 15.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40293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38256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5686D80-2B65-4A01-87B3-39D63EDE378E}" type="datetimeFigureOut">
              <a:rPr lang="hu-HU" smtClean="0"/>
              <a:t>2022. 06. 15.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239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0763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3240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8420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2022. 06. 15.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9385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2022. 06. 15.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02519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2022. 06. 15.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72187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1675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17549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t>2022. 06. 15.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118825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-211920" y="2182397"/>
            <a:ext cx="9144000" cy="1932388"/>
          </a:xfrm>
        </p:spPr>
        <p:txBody>
          <a:bodyPr>
            <a:normAutofit/>
          </a:bodyPr>
          <a:lstStyle/>
          <a:p>
            <a:pPr algn="ctr"/>
            <a:r>
              <a:rPr lang="hu-HU" sz="4300" dirty="0"/>
              <a:t>A 2021/2022 tanévre vonatkozó </a:t>
            </a:r>
            <a:br>
              <a:rPr lang="hu-HU" sz="4300" dirty="0"/>
            </a:br>
            <a:r>
              <a:rPr lang="hu-HU" sz="4300" dirty="0"/>
              <a:t>tanév végi beszámoló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4544813" y="4618639"/>
            <a:ext cx="7132254" cy="1792253"/>
          </a:xfrm>
        </p:spPr>
        <p:txBody>
          <a:bodyPr>
            <a:normAutofit/>
          </a:bodyPr>
          <a:lstStyle/>
          <a:p>
            <a:pPr algn="l"/>
            <a:r>
              <a:rPr lang="hu-HU" sz="2200" dirty="0"/>
              <a:t>Munkaközösség-vezető neve: Melegné Steiner Ildikó</a:t>
            </a:r>
          </a:p>
          <a:p>
            <a:pPr algn="l"/>
            <a:r>
              <a:rPr lang="hu-HU" sz="2200" dirty="0"/>
              <a:t>Munkaközösség e-mail címe: pmpsz.korai.munkakozosseg@gmail.com</a:t>
            </a:r>
          </a:p>
          <a:p>
            <a:pPr algn="ctr"/>
            <a:r>
              <a:rPr lang="hu-HU" sz="2200" smtClean="0"/>
              <a:t>2022.06.09.</a:t>
            </a:r>
            <a:endParaRPr lang="hu-HU" sz="2200" dirty="0"/>
          </a:p>
          <a:p>
            <a:endParaRPr lang="hu-HU" sz="3600" dirty="0"/>
          </a:p>
        </p:txBody>
      </p:sp>
      <p:sp>
        <p:nvSpPr>
          <p:cNvPr id="4" name="Szövegdoboz 3"/>
          <p:cNvSpPr txBox="1"/>
          <p:nvPr/>
        </p:nvSpPr>
        <p:spPr>
          <a:xfrm>
            <a:off x="2428569" y="364335"/>
            <a:ext cx="72955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/>
              <a:t>Korai Fejlesztés </a:t>
            </a:r>
            <a:r>
              <a:rPr lang="hu-HU" sz="2800" dirty="0"/>
              <a:t>M</a:t>
            </a:r>
            <a:r>
              <a:rPr lang="hu-HU" sz="2800"/>
              <a:t>unkaközösség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3818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63793" y="518615"/>
            <a:ext cx="10078065" cy="1460310"/>
          </a:xfrm>
        </p:spPr>
        <p:txBody>
          <a:bodyPr/>
          <a:lstStyle/>
          <a:p>
            <a:r>
              <a:rPr lang="hu-HU" dirty="0"/>
              <a:t>1. Munkaközösségi értekezletek megvalósult időpontjai és témái a 2021/2022. tanévben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2224586"/>
            <a:ext cx="12191999" cy="425810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u-HU" dirty="0"/>
              <a:t>2021.10.14. Protokollok, adminisztrációk a 3 év alatti ellátásban. Szakértői vizsgálat és terápia összefonódása.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/>
              <a:t>2022.01.27. Az online ellátás tapasztalatai és hasznosítási lehetőségei, (állapotfelmérés, szűrési metódus, szülőcsoport). Az ellátási lehetőségek kibővítése. </a:t>
            </a:r>
          </a:p>
          <a:p>
            <a:pPr marL="0" indent="0">
              <a:buNone/>
            </a:pPr>
            <a:r>
              <a:rPr lang="hu-HU" dirty="0"/>
              <a:t>   Szakmai protokollok. Meghívott vendégek: Gárdai </a:t>
            </a:r>
            <a:r>
              <a:rPr lang="hu-HU" dirty="0" err="1"/>
              <a:t>Zs</a:t>
            </a:r>
            <a:r>
              <a:rPr lang="hu-HU" dirty="0"/>
              <a:t>.,  Lelik M., Darvas </a:t>
            </a:r>
            <a:r>
              <a:rPr lang="hu-HU" dirty="0" err="1"/>
              <a:t>Gy</a:t>
            </a:r>
            <a:r>
              <a:rPr lang="hu-HU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/>
              <a:t>2022.03.10. Nyelvi késés korai diagnosztikája és terápiás lehetőségei (online előadás – Melegné)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/>
              <a:t>2022.05.12. Dr. Zalka Judit: Határterületi kérdések (</a:t>
            </a:r>
            <a:r>
              <a:rPr lang="hu-HU" dirty="0" err="1"/>
              <a:t>audiológia</a:t>
            </a:r>
            <a:r>
              <a:rPr lang="hu-HU" dirty="0"/>
              <a:t>, </a:t>
            </a:r>
            <a:r>
              <a:rPr lang="hu-HU" dirty="0" err="1"/>
              <a:t>gnatológia</a:t>
            </a:r>
            <a:r>
              <a:rPr lang="hu-HU" dirty="0"/>
              <a:t>, </a:t>
            </a:r>
            <a:r>
              <a:rPr lang="hu-HU" dirty="0" err="1"/>
              <a:t>ortodontia</a:t>
            </a:r>
            <a:r>
              <a:rPr lang="hu-HU" dirty="0"/>
              <a:t>, sztomatológia)és </a:t>
            </a:r>
          </a:p>
          <a:p>
            <a:pPr marL="0" indent="0">
              <a:buNone/>
            </a:pPr>
            <a:r>
              <a:rPr lang="hu-HU" dirty="0"/>
              <a:t>   és Rajzó Éva előadása: A szülő a foglalkozáson címmel</a:t>
            </a:r>
          </a:p>
        </p:txBody>
      </p:sp>
    </p:spTree>
    <p:extLst>
      <p:ext uri="{BB962C8B-B14F-4D97-AF65-F5344CB8AC3E}">
        <p14:creationId xmlns:p14="http://schemas.microsoft.com/office/powerpoint/2010/main" val="1760125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73625" y="737420"/>
            <a:ext cx="10068233" cy="1091380"/>
          </a:xfrm>
        </p:spPr>
        <p:txBody>
          <a:bodyPr>
            <a:normAutofit fontScale="90000"/>
          </a:bodyPr>
          <a:lstStyle/>
          <a:p>
            <a:pPr marL="0" indent="0"/>
            <a:r>
              <a:rPr lang="hu-HU" dirty="0"/>
              <a:t>2. A munkaközösség szakmai területén bevezetett jogszabályi változások 2022. június 09-ig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6645" y="2118952"/>
            <a:ext cx="11720052" cy="4493342"/>
          </a:xfrm>
        </p:spPr>
        <p:txBody>
          <a:bodyPr/>
          <a:lstStyle/>
          <a:p>
            <a:r>
              <a:rPr lang="hu-HU" dirty="0"/>
              <a:t>A jogszabályi változások a szakértői tevékenységet érintették és nem a terápiát, de ezáltal a korai fejlesztésbe is begyűrűznek. A szakértésben és a terápiában gyakran ugyanazok a szakemberek dolgoznak.  </a:t>
            </a:r>
          </a:p>
        </p:txBody>
      </p:sp>
    </p:spTree>
    <p:extLst>
      <p:ext uri="{BB962C8B-B14F-4D97-AF65-F5344CB8AC3E}">
        <p14:creationId xmlns:p14="http://schemas.microsoft.com/office/powerpoint/2010/main" val="1388734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57473" y="820593"/>
            <a:ext cx="9871396" cy="929598"/>
          </a:xfrm>
        </p:spPr>
        <p:txBody>
          <a:bodyPr>
            <a:noAutofit/>
          </a:bodyPr>
          <a:lstStyle/>
          <a:p>
            <a:r>
              <a:rPr lang="hu-HU" dirty="0"/>
              <a:t>3. A munkaközösség legfontosabb célkitűzései és elért eredmények a 2021/2022.tanévben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67746" y="2054942"/>
            <a:ext cx="3200401" cy="5801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dirty="0"/>
              <a:t>                </a:t>
            </a:r>
          </a:p>
        </p:txBody>
      </p:sp>
      <p:sp>
        <p:nvSpPr>
          <p:cNvPr id="6" name="Tartalom helye 2"/>
          <p:cNvSpPr txBox="1">
            <a:spLocks/>
          </p:cNvSpPr>
          <p:nvPr/>
        </p:nvSpPr>
        <p:spPr>
          <a:xfrm>
            <a:off x="6445896" y="1976284"/>
            <a:ext cx="3200401" cy="737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hu-HU" dirty="0"/>
              <a:t>            </a:t>
            </a:r>
          </a:p>
        </p:txBody>
      </p:sp>
      <p:sp>
        <p:nvSpPr>
          <p:cNvPr id="7" name="Szövegdoboz 6"/>
          <p:cNvSpPr txBox="1"/>
          <p:nvPr/>
        </p:nvSpPr>
        <p:spPr>
          <a:xfrm>
            <a:off x="357473" y="3079102"/>
            <a:ext cx="4516016" cy="92333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/>
              <a:t>1…</a:t>
            </a:r>
          </a:p>
          <a:p>
            <a:r>
              <a:rPr lang="hu-HU" dirty="0"/>
              <a:t>2…</a:t>
            </a:r>
          </a:p>
          <a:p>
            <a:r>
              <a:rPr lang="hu-HU" dirty="0"/>
              <a:t>3..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5900056" y="3079102"/>
            <a:ext cx="4516016" cy="92333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/>
              <a:t>1..</a:t>
            </a:r>
          </a:p>
          <a:p>
            <a:r>
              <a:rPr lang="hu-HU" dirty="0"/>
              <a:t>2..</a:t>
            </a:r>
          </a:p>
          <a:p>
            <a:r>
              <a:rPr lang="hu-HU" dirty="0"/>
              <a:t>3..</a:t>
            </a:r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000388"/>
              </p:ext>
            </p:extLst>
          </p:nvPr>
        </p:nvGraphicFramePr>
        <p:xfrm>
          <a:off x="152400" y="2258291"/>
          <a:ext cx="10931234" cy="43918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06751">
                  <a:extLst>
                    <a:ext uri="{9D8B030D-6E8A-4147-A177-3AD203B41FA5}">
                      <a16:colId xmlns:a16="http://schemas.microsoft.com/office/drawing/2014/main" val="911500777"/>
                    </a:ext>
                  </a:extLst>
                </a:gridCol>
                <a:gridCol w="6124483">
                  <a:extLst>
                    <a:ext uri="{9D8B030D-6E8A-4147-A177-3AD203B41FA5}">
                      <a16:colId xmlns:a16="http://schemas.microsoft.com/office/drawing/2014/main" val="2222264539"/>
                    </a:ext>
                  </a:extLst>
                </a:gridCol>
              </a:tblGrid>
              <a:tr h="7239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célkitűzések</a:t>
                      </a:r>
                      <a:endParaRPr lang="hu-H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</a:rPr>
                        <a:t>elért eredmények</a:t>
                      </a:r>
                      <a:endParaRPr lang="hu-H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8645560"/>
                  </a:ext>
                </a:extLst>
              </a:tr>
              <a:tr h="10638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Az online tapasztalatok hasznosítása</a:t>
                      </a:r>
                      <a:endParaRPr lang="hu-H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</a:rPr>
                        <a:t>Bizonyos elemeket fel tudunk használni a jelenléti oktatásban is. </a:t>
                      </a:r>
                      <a:endParaRPr lang="hu-H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20735504"/>
                  </a:ext>
                </a:extLst>
              </a:tr>
              <a:tr h="7701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Szakmai ismeretek bővítése</a:t>
                      </a:r>
                      <a:endParaRPr lang="hu-H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</a:rPr>
                        <a:t>Belső és külső előadók előadásaival.</a:t>
                      </a:r>
                      <a:endParaRPr lang="hu-H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06803914"/>
                  </a:ext>
                </a:extLst>
              </a:tr>
              <a:tr h="10638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Adatbázisok gyűjtése</a:t>
                      </a:r>
                      <a:endParaRPr lang="hu-H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Nem valósult meg, a következő tanévre tolódik.</a:t>
                      </a:r>
                      <a:endParaRPr lang="hu-H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435568"/>
                  </a:ext>
                </a:extLst>
              </a:tr>
              <a:tr h="7701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</a:rPr>
                        <a:t>A napi munka színvonalas végzése.</a:t>
                      </a:r>
                      <a:endParaRPr lang="hu-H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Sok esetben erő fölött.</a:t>
                      </a:r>
                      <a:endParaRPr lang="hu-H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09002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1912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" y="658761"/>
            <a:ext cx="11720052" cy="1283560"/>
          </a:xfrm>
        </p:spPr>
        <p:txBody>
          <a:bodyPr>
            <a:normAutofit fontScale="90000"/>
          </a:bodyPr>
          <a:lstStyle/>
          <a:p>
            <a:r>
              <a:rPr lang="hu-HU" sz="4000" dirty="0"/>
              <a:t>4. A munkaközösség szakmai munkájában felmerülő nehézségek/</a:t>
            </a:r>
            <a:r>
              <a:rPr lang="hu-HU" sz="4000" dirty="0" err="1"/>
              <a:t>kérdések,és</a:t>
            </a:r>
            <a:r>
              <a:rPr lang="hu-HU" sz="4000" dirty="0"/>
              <a:t> ezekre megoldási javaslatok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942321"/>
            <a:ext cx="12192000" cy="4915679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hu-HU" sz="5100" dirty="0"/>
              <a:t>1.</a:t>
            </a:r>
          </a:p>
          <a:p>
            <a:pPr marL="0" indent="0">
              <a:buNone/>
            </a:pPr>
            <a:r>
              <a:rPr lang="hu-HU" sz="5100" dirty="0"/>
              <a:t>Nehézség: Orvosi diagnosztika nehézségei.</a:t>
            </a:r>
          </a:p>
          <a:p>
            <a:pPr marL="0" indent="0">
              <a:buNone/>
            </a:pPr>
            <a:r>
              <a:rPr lang="hu-HU" sz="5100" dirty="0"/>
              <a:t>Megoldási javaslat: Szerződéskötés orvosokkal (gyermekpszichiáter).</a:t>
            </a:r>
          </a:p>
          <a:p>
            <a:pPr marL="0" indent="0">
              <a:buNone/>
            </a:pPr>
            <a:r>
              <a:rPr lang="hu-HU" sz="5100" dirty="0"/>
              <a:t>2.</a:t>
            </a:r>
          </a:p>
          <a:p>
            <a:pPr marL="0" indent="0">
              <a:buNone/>
            </a:pPr>
            <a:r>
              <a:rPr lang="hu-HU" sz="5100" dirty="0"/>
              <a:t>Nehézség: Járási és megyei szakértés leterheltsége, ami erősen kihat a terápiára.</a:t>
            </a:r>
          </a:p>
          <a:p>
            <a:pPr marL="0" indent="0">
              <a:buNone/>
            </a:pPr>
            <a:r>
              <a:rPr lang="hu-HU" sz="5100" dirty="0"/>
              <a:t>Megoldási javaslat: Státuszbővítés a szakértésben.</a:t>
            </a:r>
          </a:p>
          <a:p>
            <a:pPr marL="0" indent="0">
              <a:buNone/>
            </a:pPr>
            <a:r>
              <a:rPr lang="hu-HU" sz="5100" dirty="0"/>
              <a:t>3.</a:t>
            </a:r>
          </a:p>
          <a:p>
            <a:pPr marL="0" indent="0">
              <a:buNone/>
            </a:pPr>
            <a:r>
              <a:rPr lang="hu-HU" sz="5100" dirty="0"/>
              <a:t>Nehézség: Személyi és tárgyi hiány az ellátásban.</a:t>
            </a:r>
          </a:p>
          <a:p>
            <a:pPr marL="0" indent="0">
              <a:buNone/>
            </a:pPr>
            <a:r>
              <a:rPr lang="hu-HU" sz="5100" dirty="0"/>
              <a:t>Megoldási javaslat: Eszközbeszerzések, státuszbővítések a korai fejlesztésben.</a:t>
            </a:r>
          </a:p>
          <a:p>
            <a:pPr marL="0" indent="0">
              <a:buNone/>
            </a:pPr>
            <a:r>
              <a:rPr lang="hu-HU" sz="5100" dirty="0"/>
              <a:t>4.</a:t>
            </a:r>
          </a:p>
          <a:p>
            <a:pPr marL="0" indent="0">
              <a:buNone/>
            </a:pPr>
            <a:r>
              <a:rPr lang="hu-HU" sz="5100" dirty="0"/>
              <a:t>Nehézség: Képzések folyamatossága.</a:t>
            </a:r>
          </a:p>
          <a:p>
            <a:pPr marL="0" indent="0">
              <a:buNone/>
            </a:pPr>
            <a:r>
              <a:rPr lang="hu-HU" sz="5100" dirty="0"/>
              <a:t>Megoldási javaslat: Adekvát szakmai képzések és konferencián való részvétel támogatása (beszámolási kötelezettséggel, ami egyben belső tudásátadás).</a:t>
            </a:r>
          </a:p>
          <a:p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1831870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6C62D9-74CF-6C3A-79EB-1ABEEA33E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600" dirty="0"/>
              <a:t>4. A munkaközösség szakmai munkájában felmerülő nehézségek/</a:t>
            </a:r>
            <a:r>
              <a:rPr lang="hu-HU" sz="3600" dirty="0" err="1"/>
              <a:t>kérdések,és</a:t>
            </a:r>
            <a:r>
              <a:rPr lang="hu-HU" sz="3600" dirty="0"/>
              <a:t> ezekre megoldási javaslatok (folyt.)</a:t>
            </a:r>
            <a:endParaRPr lang="en-US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A5A9B838-82B1-0278-C052-C3DC9E85EA1F}"/>
              </a:ext>
            </a:extLst>
          </p:cNvPr>
          <p:cNvSpPr txBox="1"/>
          <p:nvPr/>
        </p:nvSpPr>
        <p:spPr>
          <a:xfrm>
            <a:off x="136478" y="2083627"/>
            <a:ext cx="12055522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hu-HU" sz="2400" dirty="0"/>
              <a:t>5. Nehézség: A külső előadók megfelelő honorálása.</a:t>
            </a:r>
          </a:p>
          <a:p>
            <a:pPr marL="0" indent="0">
              <a:buNone/>
            </a:pPr>
            <a:r>
              <a:rPr lang="hu-HU" sz="2400" dirty="0"/>
              <a:t>Javaslat: Elkülönített keret munkaközösségenként, költségvetésbe tervezve.</a:t>
            </a:r>
          </a:p>
          <a:p>
            <a:pPr marL="0" indent="0">
              <a:buNone/>
            </a:pPr>
            <a:r>
              <a:rPr lang="hu-HU" sz="2400" dirty="0"/>
              <a:t>6. Nehézség: Az ellátottak létszáma folyamatosan nő (a települések növekedése, pontosabb diagnosztika, társadalmi ismertség javulása következtében). </a:t>
            </a:r>
          </a:p>
          <a:p>
            <a:pPr marL="0" indent="0">
              <a:buNone/>
            </a:pPr>
            <a:r>
              <a:rPr lang="hu-HU" sz="2400" dirty="0"/>
              <a:t>Javaslat: Az ellátási lehetőségek javítása (korszerűbb, tágasabb, </a:t>
            </a:r>
            <a:r>
              <a:rPr lang="hu-HU" sz="2400" dirty="0" err="1"/>
              <a:t>felszereltebb</a:t>
            </a:r>
            <a:r>
              <a:rPr lang="hu-HU" sz="2400" dirty="0"/>
              <a:t> ellátóhelyek).</a:t>
            </a:r>
          </a:p>
          <a:p>
            <a:pPr marL="0" indent="0">
              <a:buNone/>
            </a:pPr>
            <a:r>
              <a:rPr lang="hu-HU" sz="2400" dirty="0"/>
              <a:t>7.Nehézség: A járási szakértői munkát és a korai fejlesztést sok esetben ugyanazok a szakemberek végzik.</a:t>
            </a:r>
          </a:p>
          <a:p>
            <a:pPr marL="0" indent="0">
              <a:buNone/>
            </a:pPr>
            <a:r>
              <a:rPr lang="hu-HU" sz="2400" dirty="0"/>
              <a:t>Javaslat: A feladatok és óraszámok monitorozása a túlterhelés elkerülése céljából. </a:t>
            </a:r>
          </a:p>
          <a:p>
            <a:pPr marL="0" indent="0">
              <a:buNone/>
            </a:pPr>
            <a:r>
              <a:rPr lang="hu-HU" sz="2400" dirty="0"/>
              <a:t>8.Nehézség: Adminisztrációs </a:t>
            </a:r>
            <a:r>
              <a:rPr lang="hu-HU" sz="2400" dirty="0" err="1"/>
              <a:t>terhek</a:t>
            </a:r>
            <a:endParaRPr lang="hu-HU" sz="2400" dirty="0"/>
          </a:p>
          <a:p>
            <a:pPr marL="0" indent="0">
              <a:buNone/>
            </a:pPr>
            <a:r>
              <a:rPr lang="hu-HU" sz="2400" dirty="0"/>
              <a:t>Javaslat: A papír alapú adminisztráció teljes kivezetése a korai fejlesztésben.</a:t>
            </a:r>
          </a:p>
        </p:txBody>
      </p:sp>
    </p:spTree>
    <p:extLst>
      <p:ext uri="{BB962C8B-B14F-4D97-AF65-F5344CB8AC3E}">
        <p14:creationId xmlns:p14="http://schemas.microsoft.com/office/powerpoint/2010/main" val="1651238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6645" y="550606"/>
            <a:ext cx="10097537" cy="1514168"/>
          </a:xfrm>
        </p:spPr>
        <p:txBody>
          <a:bodyPr>
            <a:normAutofit fontScale="90000"/>
          </a:bodyPr>
          <a:lstStyle/>
          <a:p>
            <a:r>
              <a:rPr lang="hu-HU" b="1" dirty="0"/>
              <a:t>5.Munkaközösség javaslatai a következő 2022/2023. tanévre vonatkozóan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2064774"/>
            <a:ext cx="12191999" cy="4745459"/>
          </a:xfrm>
        </p:spPr>
        <p:txBody>
          <a:bodyPr>
            <a:normAutofit/>
          </a:bodyPr>
          <a:lstStyle/>
          <a:p>
            <a:r>
              <a:rPr lang="hu-HU" dirty="0"/>
              <a:t>1.Az </a:t>
            </a:r>
            <a:r>
              <a:rPr lang="hu-HU" dirty="0" err="1"/>
              <a:t>outlookos</a:t>
            </a:r>
            <a:r>
              <a:rPr lang="hu-HU" dirty="0"/>
              <a:t> felület lehetőségeinek kihasználása (közös tárhelyek, dokumentumok közös szerkesztése, adatbázisok létrehozása).</a:t>
            </a:r>
          </a:p>
          <a:p>
            <a:r>
              <a:rPr lang="hu-HU" dirty="0"/>
              <a:t>3. ASD rizikószűrési kutatásban való részvétel. </a:t>
            </a:r>
          </a:p>
          <a:p>
            <a:r>
              <a:rPr lang="hu-HU" dirty="0"/>
              <a:t>4. Konduktív </a:t>
            </a:r>
            <a:r>
              <a:rPr lang="hu-HU" dirty="0" err="1"/>
              <a:t>ped</a:t>
            </a:r>
            <a:r>
              <a:rPr lang="hu-HU" dirty="0"/>
              <a:t>. Munkaközösséggel szoros kapcsolat.</a:t>
            </a:r>
          </a:p>
          <a:p>
            <a:r>
              <a:rPr lang="hu-HU" dirty="0"/>
              <a:t>6. FPSZ korai fejlesztés munkaközösséggel kapcsolatépítés.</a:t>
            </a:r>
          </a:p>
          <a:p>
            <a:r>
              <a:rPr lang="hu-HU" dirty="0"/>
              <a:t>7. Korai fejlesztéssel kapcsolatos adatbázisok összeállítása.</a:t>
            </a:r>
          </a:p>
          <a:p>
            <a:r>
              <a:rPr lang="hu-HU" dirty="0"/>
              <a:t>8. Korai fejlesztést érintő mesterprogramok bemutatása.</a:t>
            </a:r>
          </a:p>
          <a:p>
            <a:r>
              <a:rPr lang="hu-HU" dirty="0"/>
              <a:t>9. Szenzoros integrációs zavarok korai felismerése és terápiája (</a:t>
            </a:r>
            <a:r>
              <a:rPr lang="hu-HU" dirty="0" err="1"/>
              <a:t>DeGangi-Grrenspan</a:t>
            </a:r>
            <a:r>
              <a:rPr lang="hu-HU" dirty="0"/>
              <a:t> SZIT).</a:t>
            </a:r>
          </a:p>
          <a:p>
            <a:r>
              <a:rPr lang="hu-HU" dirty="0"/>
              <a:t>10. </a:t>
            </a:r>
            <a:r>
              <a:rPr lang="hu-HU" dirty="0" err="1" smtClean="0"/>
              <a:t>Szurdopedagógia</a:t>
            </a:r>
            <a:r>
              <a:rPr lang="hu-HU" dirty="0" smtClean="0"/>
              <a:t> </a:t>
            </a:r>
            <a:r>
              <a:rPr lang="hu-HU" dirty="0"/>
              <a:t>és logopédia kapcsolódása a korai ellátásban.</a:t>
            </a:r>
          </a:p>
          <a:p>
            <a:r>
              <a:rPr lang="hu-HU" dirty="0"/>
              <a:t>11. Több esetismertetés.</a:t>
            </a:r>
          </a:p>
        </p:txBody>
      </p:sp>
    </p:spTree>
    <p:extLst>
      <p:ext uri="{BB962C8B-B14F-4D97-AF65-F5344CB8AC3E}">
        <p14:creationId xmlns:p14="http://schemas.microsoft.com/office/powerpoint/2010/main" val="1691983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28234" y="2413000"/>
            <a:ext cx="8596668" cy="1320800"/>
          </a:xfrm>
        </p:spPr>
        <p:txBody>
          <a:bodyPr/>
          <a:lstStyle/>
          <a:p>
            <a:r>
              <a:rPr lang="hu-HU" dirty="0">
                <a:solidFill>
                  <a:schemeClr val="tx1"/>
                </a:solidFill>
              </a:rPr>
              <a:t>Köszönöm a figyelmet!</a:t>
            </a:r>
          </a:p>
        </p:txBody>
      </p:sp>
    </p:spTree>
    <p:extLst>
      <p:ext uri="{BB962C8B-B14F-4D97-AF65-F5344CB8AC3E}">
        <p14:creationId xmlns:p14="http://schemas.microsoft.com/office/powerpoint/2010/main" val="171968222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448</TotalTime>
  <Words>558</Words>
  <Application>Microsoft Office PowerPoint</Application>
  <PresentationFormat>Szélesvásznú</PresentationFormat>
  <Paragraphs>67</Paragraphs>
  <Slides>8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4" baseType="lpstr">
      <vt:lpstr>Arial</vt:lpstr>
      <vt:lpstr>Calibri</vt:lpstr>
      <vt:lpstr>Times New Roman</vt:lpstr>
      <vt:lpstr>Trebuchet MS</vt:lpstr>
      <vt:lpstr>Wingdings</vt:lpstr>
      <vt:lpstr>Berlin</vt:lpstr>
      <vt:lpstr>A 2021/2022 tanévre vonatkozó  tanév végi beszámoló</vt:lpstr>
      <vt:lpstr>1. Munkaközösségi értekezletek megvalósult időpontjai és témái a 2021/2022. tanévben</vt:lpstr>
      <vt:lpstr>2. A munkaközösség szakmai területén bevezetett jogszabályi változások 2022. június 09-ig</vt:lpstr>
      <vt:lpstr>3. A munkaközösség legfontosabb célkitűzései és elért eredmények a 2021/2022.tanévben</vt:lpstr>
      <vt:lpstr>4. A munkaközösség szakmai munkájában felmerülő nehézségek/kérdések,és ezekre megoldási javaslatok </vt:lpstr>
      <vt:lpstr>4. A munkaközösség szakmai munkájában felmerülő nehézségek/kérdések,és ezekre megoldási javaslatok (folyt.)</vt:lpstr>
      <vt:lpstr>5.Munkaközösség javaslatai a következő 2022/2023. tanévre vonatkozóan </vt:lpstr>
      <vt:lpstr>Köszönöm a figyelmet!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User</cp:lastModifiedBy>
  <cp:revision>73</cp:revision>
  <dcterms:created xsi:type="dcterms:W3CDTF">2017-01-05T09:06:31Z</dcterms:created>
  <dcterms:modified xsi:type="dcterms:W3CDTF">2022-06-15T08:19:22Z</dcterms:modified>
</cp:coreProperties>
</file>