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06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441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399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552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118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53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20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78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51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41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45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38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52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59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32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2017.01.16.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40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Cegléd, 2017. január 19.</a:t>
            </a:r>
          </a:p>
          <a:p>
            <a:r>
              <a:rPr lang="hu-HU" dirty="0" smtClean="0"/>
              <a:t>Cegléd, Malom tér 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Munkaközösség neve</a:t>
            </a:r>
            <a:r>
              <a:rPr lang="hu-HU" dirty="0"/>
              <a:t>: Óvoda-, iskolapszichológus koordinátori munkaközösség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Munkaközösség vezetője</a:t>
            </a:r>
            <a:r>
              <a:rPr lang="hu-HU" dirty="0"/>
              <a:t>: Lászlóné Rozsnyai Henriett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eredményei a 2014/2015 tanévben: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Az óvoda</a:t>
            </a:r>
            <a:r>
              <a:rPr lang="hu-HU" dirty="0"/>
              <a:t>,- iskolapszichológus protokoll ismertetése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új szakfeladat „tartalommal való megtöltése”, a törvényben megjelölt feladatok  lehetőségeinek átbeszélése.</a:t>
            </a:r>
          </a:p>
          <a:p>
            <a:r>
              <a:rPr lang="hu-HU" dirty="0" smtClean="0"/>
              <a:t>A különböző tagintézményekben való (jó) gyakorlatok ismertetése.</a:t>
            </a:r>
          </a:p>
          <a:p>
            <a:r>
              <a:rPr lang="hu-HU" dirty="0"/>
              <a:t> </a:t>
            </a:r>
            <a:r>
              <a:rPr lang="hu-HU" dirty="0" smtClean="0"/>
              <a:t>Az Iskolapszichológus Módszertani Bázissal való rendszeres kapcsolattartás.</a:t>
            </a:r>
          </a:p>
          <a:p>
            <a:r>
              <a:rPr lang="hu-HU" dirty="0"/>
              <a:t> Az Iskolapszichológus Módszertani </a:t>
            </a:r>
            <a:r>
              <a:rPr lang="hu-HU" dirty="0" smtClean="0"/>
              <a:t>Bázis által szervezett koordinátor képzésen való részvétel.</a:t>
            </a:r>
          </a:p>
          <a:p>
            <a:r>
              <a:rPr lang="hu-HU" dirty="0" smtClean="0"/>
              <a:t>Közös e-mail cím létrehozása az információk megosztása céljából.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628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eredményei a 2015/2016 tanévben: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OFI által szervezett Iskolai Erőszak Konferencián való részvétel – erről ismertető készítése a kollégáknak.</a:t>
            </a:r>
          </a:p>
          <a:p>
            <a:r>
              <a:rPr lang="hu-HU" dirty="0" smtClean="0"/>
              <a:t>Javaslattételt fogalmaztunk meg a Főigazgatóság felé, hogy az Iskolapszichológus </a:t>
            </a:r>
            <a:r>
              <a:rPr lang="hu-HU" dirty="0"/>
              <a:t>Módszertani Bázis találkozóin való </a:t>
            </a:r>
            <a:r>
              <a:rPr lang="hu-HU" dirty="0" smtClean="0"/>
              <a:t>részvétel </a:t>
            </a:r>
            <a:r>
              <a:rPr lang="hu-HU" dirty="0"/>
              <a:t>(mint a munkaköri feladat része) tartozzon bele a 21 óra kötött </a:t>
            </a:r>
            <a:r>
              <a:rPr lang="hu-HU" dirty="0" smtClean="0"/>
              <a:t>munkaidőbe. Ennek elfogadásáról a Főigazgatóság tájékoztatta a tagintézmény vezetőket. </a:t>
            </a:r>
          </a:p>
          <a:p>
            <a:r>
              <a:rPr lang="hu-HU" dirty="0" smtClean="0"/>
              <a:t>Az e-mail cím helyett levelező lista létrehozása – könnyebben kezelhető.</a:t>
            </a:r>
          </a:p>
          <a:p>
            <a:r>
              <a:rPr lang="hu-HU" dirty="0" smtClean="0"/>
              <a:t>A folyamatosan felmerülő kérdések/nehézségek átgondolása (pl. az adott óraszámba mi fér bele, igények vs. lehetőségek, mobilitás – mobil eszközök: telefon, autó használat kérdései -, rugalmasság, a szervezeti kapcsolódás anomáliái, a tankerület vezetéssel való intenzívebb kapcsolattartás, </a:t>
            </a:r>
            <a:r>
              <a:rPr lang="hu-HU" dirty="0" err="1" smtClean="0"/>
              <a:t>mentorálás</a:t>
            </a:r>
            <a:r>
              <a:rPr lang="hu-HU" dirty="0" smtClean="0"/>
              <a:t>, stb.)</a:t>
            </a:r>
          </a:p>
          <a:p>
            <a:r>
              <a:rPr lang="hu-HU" dirty="0" smtClean="0"/>
              <a:t>A felmerült kérdéseket egy soron kívüli munkaközösségi találkozón megfogalmaztuk, és állásfoglalás formájában a 2016/17-es tanév elején a Főigazgatóságnak eljuttattuk.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208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420688"/>
            <a:ext cx="10515600" cy="5756275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célkitűzései a 2016/2017 első félévében: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állásfoglalásra való reflexió </a:t>
            </a:r>
            <a:r>
              <a:rPr lang="hu-HU" dirty="0" smtClean="0"/>
              <a:t>mentén </a:t>
            </a:r>
            <a:r>
              <a:rPr lang="hu-HU" dirty="0" smtClean="0"/>
              <a:t>a felmerült kérdések megválaszolása, lehetőségek, feladatok újragondolása.</a:t>
            </a:r>
          </a:p>
          <a:p>
            <a:r>
              <a:rPr lang="hu-HU" dirty="0" smtClean="0"/>
              <a:t>Adminisztráció/munkaidő </a:t>
            </a:r>
            <a:r>
              <a:rPr lang="hu-HU" dirty="0"/>
              <a:t>nyilvántartás és a </a:t>
            </a:r>
            <a:r>
              <a:rPr lang="hu-HU" dirty="0" err="1"/>
              <a:t>mentorálás</a:t>
            </a:r>
            <a:r>
              <a:rPr lang="hu-HU" dirty="0"/>
              <a:t> kérdései.</a:t>
            </a:r>
            <a:endParaRPr lang="hu-HU" dirty="0" smtClean="0"/>
          </a:p>
          <a:p>
            <a:r>
              <a:rPr lang="hu-HU" dirty="0"/>
              <a:t>Egységes szempontrendszer kidolgozása az intézményben dolgozó iskolapszichológus beszámolójára vonatkozóan.</a:t>
            </a:r>
            <a:endParaRPr lang="hu-HU" dirty="0" smtClean="0"/>
          </a:p>
          <a:p>
            <a:r>
              <a:rPr lang="hu-HU" dirty="0"/>
              <a:t>Annak feltérképezése, hogy van e lehetősége az új kollégáknak a Bázis által (régebben) szervezett koordinátori képzés elvégzésére.</a:t>
            </a:r>
            <a:endParaRPr lang="hu-HU" dirty="0" smtClean="0"/>
          </a:p>
          <a:p>
            <a:r>
              <a:rPr lang="hu-HU" dirty="0" smtClean="0"/>
              <a:t>Lehetőség szerint a </a:t>
            </a:r>
            <a:r>
              <a:rPr lang="hu-HU" dirty="0"/>
              <a:t>Hősök Tere </a:t>
            </a:r>
            <a:r>
              <a:rPr lang="hu-HU" dirty="0" smtClean="0"/>
              <a:t>tréningen </a:t>
            </a:r>
            <a:r>
              <a:rPr lang="hu-HU" dirty="0"/>
              <a:t>való részvétel.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437881"/>
            <a:ext cx="10515600" cy="57390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eredményei a 2016/2017 első félévében: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A Főigazgatóság felé az állásfoglalás megfogalmazása. </a:t>
            </a:r>
          </a:p>
          <a:p>
            <a:r>
              <a:rPr lang="hu-HU" dirty="0" smtClean="0"/>
              <a:t>Leginkább az aktuálisan felmerülő kérdésekkel foglalkoztunk.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404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nehézségei az elmúlt két és fél évben: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szakfeladat tevékenységeinek kiforratlansága</a:t>
            </a:r>
            <a:r>
              <a:rPr lang="hu-HU" dirty="0" smtClean="0"/>
              <a:t>. Milyen tartalommal töltsük meg?</a:t>
            </a:r>
          </a:p>
          <a:p>
            <a:r>
              <a:rPr lang="hu-HU" dirty="0"/>
              <a:t>Sok helyen </a:t>
            </a:r>
            <a:r>
              <a:rPr lang="hu-HU" dirty="0" smtClean="0"/>
              <a:t>alacsony </a:t>
            </a:r>
            <a:r>
              <a:rPr lang="hu-HU" dirty="0"/>
              <a:t>óraszám. </a:t>
            </a:r>
          </a:p>
          <a:p>
            <a:r>
              <a:rPr lang="hu-HU" dirty="0" smtClean="0"/>
              <a:t>Szervezeti kapcsolódás hiánya/nehézsége. (Tankerületi központokkal való együttműködés kérdései.)</a:t>
            </a:r>
            <a:endParaRPr lang="hu-HU" dirty="0" smtClean="0"/>
          </a:p>
          <a:p>
            <a:r>
              <a:rPr lang="hu-HU" dirty="0" err="1" smtClean="0"/>
              <a:t>Mentorálás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Mi </a:t>
            </a:r>
            <a:r>
              <a:rPr lang="hu-HU" dirty="0"/>
              <a:t>fér a rendelkezésre álló óraszámba</a:t>
            </a:r>
            <a:r>
              <a:rPr lang="hu-HU" dirty="0" smtClean="0"/>
              <a:t>?</a:t>
            </a:r>
          </a:p>
          <a:p>
            <a:r>
              <a:rPr lang="hu-HU" dirty="0"/>
              <a:t>Mi az a minimális óraszám, amiben hatékony/színvonalas szakmai munkát tudunk végezni?</a:t>
            </a:r>
          </a:p>
          <a:p>
            <a:r>
              <a:rPr lang="hu-HU" dirty="0" smtClean="0"/>
              <a:t>Óraszám és a koordináltak száma hogyan áll/</a:t>
            </a:r>
            <a:r>
              <a:rPr lang="hu-HU" dirty="0" err="1" smtClean="0"/>
              <a:t>jon</a:t>
            </a:r>
            <a:r>
              <a:rPr lang="hu-HU" dirty="0" smtClean="0"/>
              <a:t> arányban?</a:t>
            </a:r>
            <a:endParaRPr lang="hu-HU" dirty="0"/>
          </a:p>
          <a:p>
            <a:r>
              <a:rPr lang="hu-HU" dirty="0"/>
              <a:t>Munkaközösségi értekezletre való eljutás.</a:t>
            </a:r>
          </a:p>
          <a:p>
            <a:r>
              <a:rPr lang="hu-HU" dirty="0"/>
              <a:t>Rugalmasság kérdése.</a:t>
            </a:r>
          </a:p>
          <a:p>
            <a:r>
              <a:rPr lang="hu-HU" dirty="0"/>
              <a:t>Telefon-, és autó használat.</a:t>
            </a:r>
          </a:p>
          <a:p>
            <a:r>
              <a:rPr lang="hu-HU" dirty="0"/>
              <a:t>Minimális költségvetéssel rendelkezhetne-e a munkaközösség?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0100" y="246185"/>
            <a:ext cx="10515600" cy="64359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2900" dirty="0" smtClean="0"/>
              <a:t>A munkaközösség szakmai területén bevezetett jogszabályi változások 2013. február 26.-tól </a:t>
            </a:r>
            <a:r>
              <a:rPr lang="hu-HU" sz="2900" dirty="0"/>
              <a:t>(15/2013. EMMI </a:t>
            </a:r>
            <a:r>
              <a:rPr lang="hu-HU" sz="2900" dirty="0" smtClean="0"/>
              <a:t>rendelet) – 2017. február 04-ig.</a:t>
            </a:r>
          </a:p>
          <a:p>
            <a:pPr marL="0" indent="0">
              <a:buNone/>
            </a:pPr>
            <a:endParaRPr lang="hu-HU" sz="1300" dirty="0"/>
          </a:p>
          <a:p>
            <a:pPr marL="0" indent="0">
              <a:buNone/>
            </a:pPr>
            <a:r>
              <a:rPr lang="hu-HU" sz="2900" dirty="0" smtClean="0"/>
              <a:t>A </a:t>
            </a:r>
            <a:r>
              <a:rPr lang="hu-HU" sz="2900" dirty="0"/>
              <a:t>mi szakterületünkön nem történt jogszabályi változás.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29. § (1) Az </a:t>
            </a:r>
            <a:r>
              <a:rPr lang="hu-HU" dirty="0" err="1"/>
              <a:t>Nkt</a:t>
            </a:r>
            <a:r>
              <a:rPr lang="hu-HU" dirty="0"/>
              <a:t>. 18. § (2) bekezdés i) pontja szerinti iskolapszichológiai, óvodapszichológiai ellátás feladata a pedagógiai szakszolgálati intézményben a nevelési-oktatási intézményekben dolgozó pszichológusok munkájának összefogása és segítése, melyet az iskola- és óvodapszichológus feladatok koordinátora lát el.</a:t>
            </a:r>
          </a:p>
          <a:p>
            <a:pPr marL="0" indent="0">
              <a:buNone/>
            </a:pPr>
            <a:r>
              <a:rPr lang="hu-HU" dirty="0"/>
              <a:t>(2) Az iskola- és óvodapszichológiai feladatok koordinátorának a feladatai:</a:t>
            </a:r>
          </a:p>
          <a:p>
            <a:pPr marL="0" indent="0">
              <a:buNone/>
            </a:pPr>
            <a:r>
              <a:rPr lang="hu-HU" dirty="0"/>
              <a:t>a)63 az óvodai, iskolai preventív szűrések járási szintű koordinációja, együttműködés a pszichológiai tárgyú mérésekben és az eredmények kommunikációjában,</a:t>
            </a:r>
          </a:p>
          <a:p>
            <a:pPr marL="0" indent="0">
              <a:buNone/>
            </a:pPr>
            <a:r>
              <a:rPr lang="hu-HU" dirty="0"/>
              <a:t>b) a nevelési-oktatási intézményekben foglalkoztatott pszichológusok számára legalább havi rendszerességgel szakmai konzultációs foglalkozások szervezése,</a:t>
            </a:r>
          </a:p>
          <a:p>
            <a:pPr marL="0" indent="0">
              <a:buNone/>
            </a:pPr>
            <a:r>
              <a:rPr lang="hu-HU" dirty="0"/>
              <a:t>c) a nevelési-oktatási intézményekben dolgozó pszichológusok által ellátásban részesített gyermekeket, tanulókat érintően szakmai konzultációs lehetőség biztosítása a pedagógiai szakszolgálati, vagy az egészségügyi ellátás illetékességi körébe tartozó vizsgálat kezdeményezésére vonatkozó döntés kialakításában, javaslattétel annak irányultságára, helyére,</a:t>
            </a:r>
          </a:p>
          <a:p>
            <a:pPr marL="0" indent="0">
              <a:buNone/>
            </a:pPr>
            <a:r>
              <a:rPr lang="hu-HU" dirty="0"/>
              <a:t>d) a nevelési-oktatási intézményekben dolgozó pszichológusok megkeresésére egyéni szakmai segítés, esetvezetési segítségnyújtás, kettős vezetést igénylő csoportfoglalkozások vezetésében való közreműködés,</a:t>
            </a:r>
          </a:p>
          <a:p>
            <a:pPr marL="0" indent="0">
              <a:buNone/>
            </a:pPr>
            <a:r>
              <a:rPr lang="hu-HU" dirty="0"/>
              <a:t>e) a nevelési-oktatási intézmény vagy az intézményben dolgozó iskolapszichológus, óvodapszichológus megkeresésére esetmegbeszélő, tanári képességfejlesztő csoportfoglalkozás megszervezése, közreműködés annak az adott intézményben történő megvalósításában,</a:t>
            </a:r>
          </a:p>
          <a:p>
            <a:pPr marL="0" indent="0">
              <a:buNone/>
            </a:pPr>
            <a:r>
              <a:rPr lang="hu-HU" dirty="0"/>
              <a:t>f) egyéni tanácsadás és konzultáció a nevelési-oktatási intézményekből érkező pedagógusok számára,</a:t>
            </a:r>
          </a:p>
          <a:p>
            <a:pPr marL="0" indent="0">
              <a:buNone/>
            </a:pPr>
            <a:r>
              <a:rPr lang="hu-HU" dirty="0"/>
              <a:t>g) az Intézmény és a nevelési-oktatási intézmény közötti kapcsolat, kommunikáció segítése,</a:t>
            </a:r>
          </a:p>
          <a:p>
            <a:pPr marL="0" indent="0">
              <a:buNone/>
            </a:pPr>
            <a:r>
              <a:rPr lang="hu-HU" dirty="0"/>
              <a:t>h) a pedagógiai szakszolgálatnál önkéntesen bejelentkező, az óvodától, iskolától független szolgáltatást igénylő szülők és gyermekek óvodai, iskolai problémákkal összefüggő ellátása, szakmailag indokolt esetben a titoktartás szakmai, etikai elveinek betartása mellett az érintett intézményében dolgozó iskolapszichológussal, óvodapszichológussal való konzultáció.</a:t>
            </a:r>
          </a:p>
          <a:p>
            <a:pPr marL="0" indent="0">
              <a:buNone/>
            </a:pPr>
            <a:r>
              <a:rPr lang="hu-HU" dirty="0"/>
              <a:t>(3) Az iskola- és óvodapszichológus koordinátor kapcsolatot tart a miniszter által az országos szakmai irányítási feladatok ellátásában való közreműködésbe bevont Országos Iskolapszichológiai Módszertani Bázissal.</a:t>
            </a:r>
          </a:p>
          <a:p>
            <a:pPr marL="0" indent="0">
              <a:buNone/>
            </a:pPr>
            <a:r>
              <a:rPr lang="hu-HU" dirty="0"/>
              <a:t>(4)64 Ha az Intézmény működési körzetében működő nevelési-oktatási intézményben az iskolapszichológus, óvodapszichológus munkakör nem került betöltésre, az adott munkakör betöltéséig, a nevelési-oktatási intézmény vezetőjének erre vonatkozó írásbeli kérésére az Intézmény támogatást nyújthat az ellátás iránti igény kielégítéséhez.</a:t>
            </a:r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806</Words>
  <Application>Microsoft Office PowerPoint</Application>
  <PresentationFormat>Egyéni</PresentationFormat>
  <Paragraphs>72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Fazetta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Nevel112</cp:lastModifiedBy>
  <cp:revision>18</cp:revision>
  <dcterms:created xsi:type="dcterms:W3CDTF">2017-01-05T09:06:31Z</dcterms:created>
  <dcterms:modified xsi:type="dcterms:W3CDTF">2017-01-16T09:48:18Z</dcterms:modified>
</cp:coreProperties>
</file>