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4"/>
  </p:notesMasterIdLst>
  <p:sldIdLst>
    <p:sldId id="256" r:id="rId2"/>
    <p:sldId id="271" r:id="rId3"/>
    <p:sldId id="276" r:id="rId4"/>
    <p:sldId id="277" r:id="rId5"/>
    <p:sldId id="275" r:id="rId6"/>
    <p:sldId id="274" r:id="rId7"/>
    <p:sldId id="268" r:id="rId8"/>
    <p:sldId id="269" r:id="rId9"/>
    <p:sldId id="272" r:id="rId10"/>
    <p:sldId id="273" r:id="rId11"/>
    <p:sldId id="261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837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5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8BDD8-6180-4022-89EE-C348A5FFA5B3}" type="datetimeFigureOut">
              <a:rPr lang="hu-HU" smtClean="0"/>
              <a:t>2022. 09. 14.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466CC-B73B-4220-8EE3-9DCB66D3EC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859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466CC-B73B-4220-8EE3-9DCB66D3EC16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08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t>2022. 09. 14.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BD20793-734C-4DD6-BD51-6F6EC33752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762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t>2022. 09. 14.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BD20793-734C-4DD6-BD51-6F6EC33752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392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t>2022. 09. 14.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BD20793-734C-4DD6-BD51-6F6EC33752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5338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t>2022. 09. 14.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BD20793-734C-4DD6-BD51-6F6EC33752E8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036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t>2022. 09. 14.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BD20793-734C-4DD6-BD51-6F6EC33752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2371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t>2022. 09. 14.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0793-734C-4DD6-BD51-6F6EC33752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0220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t>2022. 09. 14.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0793-734C-4DD6-BD51-6F6EC33752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4029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t>2022. 09. 14.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0793-734C-4DD6-BD51-6F6EC33752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3825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5686D80-2B65-4A01-87B3-39D63EDE378E}" type="datetimeFigureOut">
              <a:rPr lang="hu-HU" smtClean="0"/>
              <a:t>2022. 09. 14.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BD20793-734C-4DD6-BD51-6F6EC33752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39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t>2022. 09. 14.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0793-734C-4DD6-BD51-6F6EC33752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076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t>2022. 09. 14.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BD20793-734C-4DD6-BD51-6F6EC33752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324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t>2022. 09. 14.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0793-734C-4DD6-BD51-6F6EC33752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842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t>2022. 09. 14.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0793-734C-4DD6-BD51-6F6EC33752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938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t>2022. 09. 14.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0793-734C-4DD6-BD51-6F6EC33752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251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t>2022. 09. 14.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0793-734C-4DD6-BD51-6F6EC33752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218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t>2022. 09. 14.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0793-734C-4DD6-BD51-6F6EC33752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167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6D80-2B65-4A01-87B3-39D63EDE378E}" type="datetimeFigureOut">
              <a:rPr lang="hu-HU" smtClean="0"/>
              <a:t>2022. 09. 14.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0793-734C-4DD6-BD51-6F6EC33752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754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86D80-2B65-4A01-87B3-39D63EDE378E}" type="datetimeFigureOut">
              <a:rPr lang="hu-HU" smtClean="0"/>
              <a:t>2022. 09. 14.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0793-734C-4DD6-BD51-6F6EC33752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1882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psz.hu/beszedvizsgalo-gyogypedagogiai-tanacsado-korai-fejleszto-oktato-es-gondozo-tagintezmenye-orszagos-illetekesseg/" TargetMode="External"/><Relationship Id="rId2" Type="http://schemas.openxmlformats.org/officeDocument/2006/relationships/hyperlink" Target="https://fpsz.hu/tagintezmenye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psz.hu/mozgasvizsgalo-gyogypedagogiai-tanacsado-korai-fejleszto-oktato-es-gondozo-tagintezmenye-orszagos-illetekesseg/" TargetMode="External"/><Relationship Id="rId5" Type="http://schemas.openxmlformats.org/officeDocument/2006/relationships/hyperlink" Target="https://fpsz.hu/fpsz-latasvizsgalo-gyogypedagogiai-tanacsado-korai-fejleszto-oktato-es-gondozo-tagintezmenye/" TargetMode="External"/><Relationship Id="rId4" Type="http://schemas.openxmlformats.org/officeDocument/2006/relationships/hyperlink" Target="https://fpsz.hu/hallasvizsgalo-gyogypedagogiai-tanacsado-korai-fejleszto-oktato-es-gondozo-tagintezmenye-orszagos-illetekesse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psz.hu/beszedvizsgalo-gyogypedagogiai-tanacsado-korai-fejleszto-oktato-es-gondozo-tagintezmenye-orszagos-illetekesseg/" TargetMode="External"/><Relationship Id="rId2" Type="http://schemas.openxmlformats.org/officeDocument/2006/relationships/hyperlink" Target="https://fpsz.hu/tagintezmenye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psz.hu/hallasvizsgalo-gyogypedagogiai-tanacsado-korai-fejleszto-oktato-es-gondozo-tagintezmenye-orszagos-illetekesse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8657" y="2443655"/>
            <a:ext cx="9104671" cy="1932388"/>
          </a:xfrm>
        </p:spPr>
        <p:txBody>
          <a:bodyPr>
            <a:normAutofit/>
          </a:bodyPr>
          <a:lstStyle/>
          <a:p>
            <a:pPr algn="ctr"/>
            <a:r>
              <a:rPr lang="hu-HU" sz="4300" dirty="0" smtClean="0"/>
              <a:t>A 2022/2023-as tanév I. félévére vonatkozó munkaközösségi munkaterv </a:t>
            </a:r>
            <a:endParaRPr lang="hu-HU" sz="43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516821" y="4376043"/>
            <a:ext cx="7132254" cy="1792253"/>
          </a:xfrm>
        </p:spPr>
        <p:txBody>
          <a:bodyPr>
            <a:normAutofit/>
          </a:bodyPr>
          <a:lstStyle/>
          <a:p>
            <a:pPr algn="l"/>
            <a:r>
              <a:rPr lang="hu-HU" sz="2200" dirty="0" smtClean="0"/>
              <a:t>Munkaközösség-vezető neve: Juhászné Darvas Gyöngyi</a:t>
            </a:r>
          </a:p>
          <a:p>
            <a:pPr algn="l"/>
            <a:r>
              <a:rPr lang="hu-HU" sz="2200" dirty="0" smtClean="0"/>
              <a:t>Munkaközösség e-mail címe: pmpsz.szakertoi.munkakozosseg@gmail.com</a:t>
            </a:r>
          </a:p>
          <a:p>
            <a:pPr algn="ctr"/>
            <a:r>
              <a:rPr lang="hu-HU" sz="2200" dirty="0" smtClean="0"/>
              <a:t>2022.09.22.</a:t>
            </a:r>
            <a:endParaRPr lang="hu-HU" sz="2200" dirty="0"/>
          </a:p>
          <a:p>
            <a:endParaRPr lang="hu-HU" sz="3600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353961" y="364335"/>
            <a:ext cx="11739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Szakértői tevékenység munkaközösség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8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7317" y="753228"/>
            <a:ext cx="10136866" cy="1080938"/>
          </a:xfrm>
        </p:spPr>
        <p:txBody>
          <a:bodyPr>
            <a:normAutofit fontScale="90000"/>
          </a:bodyPr>
          <a:lstStyle/>
          <a:p>
            <a:r>
              <a:rPr lang="hu-HU" sz="3400" dirty="0"/>
              <a:t>5</a:t>
            </a:r>
            <a:r>
              <a:rPr lang="hu-HU" sz="3400" dirty="0" smtClean="0"/>
              <a:t>. </a:t>
            </a:r>
            <a:r>
              <a:rPr lang="hu-HU" sz="3400" dirty="0"/>
              <a:t>A munkaközösség legfontosabb szakmai </a:t>
            </a:r>
            <a:r>
              <a:rPr lang="hu-HU" sz="3400" dirty="0" smtClean="0"/>
              <a:t>kérdésfelvetései</a:t>
            </a:r>
            <a:r>
              <a:rPr lang="hu-HU" sz="3400" dirty="0"/>
              <a:t/>
            </a:r>
            <a:br>
              <a:rPr lang="hu-HU" sz="3400" dirty="0"/>
            </a:br>
            <a:endParaRPr lang="hu-HU" sz="3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8655" y="2202426"/>
            <a:ext cx="10270687" cy="4444179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1.</a:t>
            </a:r>
            <a:r>
              <a:rPr lang="hu-HU" dirty="0"/>
              <a:t> Teszteljárások – </a:t>
            </a:r>
            <a:r>
              <a:rPr lang="hu-HU" dirty="0" smtClean="0"/>
              <a:t>igény esetén újabb belső </a:t>
            </a:r>
            <a:r>
              <a:rPr lang="hu-HU" dirty="0"/>
              <a:t>tudásmegosztás szervezése, használt eljárások bővítése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2. </a:t>
            </a:r>
            <a:r>
              <a:rPr lang="hu-HU" dirty="0" smtClean="0"/>
              <a:t>Továbbra is központi feladat a szakfeladaton a vizsgálatok ütemezése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3. Mit tehetünk magunkért, a kollégák pszichés jóllétéért?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1416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961" y="788277"/>
            <a:ext cx="12210362" cy="599598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u-HU" sz="12800" dirty="0"/>
              <a:t>6</a:t>
            </a:r>
            <a:r>
              <a:rPr lang="hu-HU" sz="12800" dirty="0" smtClean="0"/>
              <a:t>.A munkaközösség felmerülő nehézségei és ezekre </a:t>
            </a:r>
          </a:p>
          <a:p>
            <a:pPr marL="0" indent="0">
              <a:buNone/>
            </a:pPr>
            <a:r>
              <a:rPr lang="hu-HU" sz="12800" dirty="0" smtClean="0"/>
              <a:t>megoldási javaslatok</a:t>
            </a:r>
            <a:endParaRPr lang="hu-HU" sz="12800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7200" dirty="0" smtClean="0"/>
              <a:t>1.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8000" u="sng" dirty="0" smtClean="0">
                <a:solidFill>
                  <a:srgbClr val="FFFF66"/>
                </a:solidFill>
              </a:rPr>
              <a:t>Nehézség</a:t>
            </a:r>
            <a:r>
              <a:rPr lang="hu-HU" sz="8000" dirty="0" smtClean="0">
                <a:solidFill>
                  <a:srgbClr val="FFFF66"/>
                </a:solidFill>
              </a:rPr>
              <a:t>: Folyamatos túlterheltség, határidők és vizsgálatra fordítható idő szorításában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8000" u="sng" dirty="0" smtClean="0">
                <a:solidFill>
                  <a:srgbClr val="FFFF66"/>
                </a:solidFill>
              </a:rPr>
              <a:t>Megoldási javaslat</a:t>
            </a:r>
            <a:r>
              <a:rPr lang="hu-HU" sz="8000" u="sng" dirty="0">
                <a:solidFill>
                  <a:srgbClr val="FFFF66"/>
                </a:solidFill>
              </a:rPr>
              <a:t> </a:t>
            </a:r>
            <a:r>
              <a:rPr lang="hu-HU" sz="8000" u="sng" dirty="0" smtClean="0">
                <a:solidFill>
                  <a:srgbClr val="FFFF66"/>
                </a:solidFill>
              </a:rPr>
              <a:t>a munkaközösség részéről</a:t>
            </a:r>
            <a:r>
              <a:rPr lang="hu-HU" sz="8000" dirty="0" smtClean="0">
                <a:solidFill>
                  <a:srgbClr val="FFFF66"/>
                </a:solidFill>
              </a:rPr>
              <a:t>: 1. Szakmai kompetenciák erősítése, szakmai 							tudás fejlesztése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8000" dirty="0">
                <a:solidFill>
                  <a:srgbClr val="FFFF66"/>
                </a:solidFill>
              </a:rPr>
              <a:t>					</a:t>
            </a:r>
            <a:r>
              <a:rPr lang="hu-HU" sz="8000" dirty="0" smtClean="0">
                <a:solidFill>
                  <a:srgbClr val="FFFF66"/>
                </a:solidFill>
              </a:rPr>
              <a:t>2</a:t>
            </a:r>
            <a:r>
              <a:rPr lang="hu-HU" sz="8000" dirty="0">
                <a:solidFill>
                  <a:srgbClr val="FFFF66"/>
                </a:solidFill>
              </a:rPr>
              <a:t>. Kollégák pszichés megküzdésének támogatása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8000" dirty="0" smtClean="0">
                <a:solidFill>
                  <a:srgbClr val="FFFF00"/>
                </a:solidFill>
              </a:rPr>
              <a:t>2.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8000" u="sng" dirty="0" smtClean="0">
                <a:solidFill>
                  <a:srgbClr val="FFFF00"/>
                </a:solidFill>
              </a:rPr>
              <a:t>Nehézség</a:t>
            </a:r>
            <a:r>
              <a:rPr lang="hu-HU" sz="8000" dirty="0" smtClean="0">
                <a:solidFill>
                  <a:srgbClr val="FFFF00"/>
                </a:solidFill>
              </a:rPr>
              <a:t>: A vizsgált korosztály kiszélesedett (0-3 év; felnőttek), kevés a hozzáértő kolléga, kevés a teszt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8000" u="sng" dirty="0" smtClean="0">
                <a:solidFill>
                  <a:srgbClr val="FFFF00"/>
                </a:solidFill>
              </a:rPr>
              <a:t>Megoldási </a:t>
            </a:r>
            <a:r>
              <a:rPr lang="hu-HU" sz="8000" u="sng" dirty="0">
                <a:solidFill>
                  <a:srgbClr val="FFFF00"/>
                </a:solidFill>
              </a:rPr>
              <a:t>javaslat</a:t>
            </a:r>
            <a:r>
              <a:rPr lang="hu-HU" sz="8000" dirty="0" smtClean="0">
                <a:solidFill>
                  <a:srgbClr val="FFFF00"/>
                </a:solidFill>
              </a:rPr>
              <a:t>: tesztkészlet bővítése, újabb eljárások tanulása </a:t>
            </a:r>
          </a:p>
          <a:p>
            <a:pPr marL="0" indent="0">
              <a:lnSpc>
                <a:spcPct val="120000"/>
              </a:lnSpc>
              <a:buNone/>
            </a:pPr>
            <a:endParaRPr lang="hu-HU" dirty="0"/>
          </a:p>
          <a:p>
            <a:pPr>
              <a:lnSpc>
                <a:spcPct val="120000"/>
              </a:lnSpc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81943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8234" y="2413000"/>
            <a:ext cx="8596668" cy="1320800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Köszönöm a figyelmet!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8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599" y="2774373"/>
            <a:ext cx="3931227" cy="3931227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645" y="2064774"/>
            <a:ext cx="11720052" cy="4640826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A szakértői munkát meghatározó most bevezetett 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jogszabályi változásról nem tudok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717756"/>
            <a:ext cx="11267768" cy="1347018"/>
          </a:xfrm>
        </p:spPr>
        <p:txBody>
          <a:bodyPr>
            <a:normAutofit fontScale="90000"/>
          </a:bodyPr>
          <a:lstStyle/>
          <a:p>
            <a:pPr marL="0" indent="0"/>
            <a:r>
              <a:rPr lang="hu-HU" dirty="0"/>
              <a:t>1</a:t>
            </a:r>
            <a:r>
              <a:rPr lang="hu-HU" dirty="0" smtClean="0"/>
              <a:t>. </a:t>
            </a:r>
            <a:r>
              <a:rPr lang="hu-HU" dirty="0"/>
              <a:t>A munkaközösség szakmai területén bevezetett jogszabályi változások </a:t>
            </a:r>
            <a:r>
              <a:rPr lang="hu-HU" dirty="0" smtClean="0"/>
              <a:t>202</a:t>
            </a:r>
            <a:r>
              <a:rPr lang="hu-HU" dirty="0"/>
              <a:t>2</a:t>
            </a:r>
            <a:r>
              <a:rPr lang="hu-HU" dirty="0" smtClean="0"/>
              <a:t> </a:t>
            </a:r>
            <a:r>
              <a:rPr lang="hu-HU" dirty="0"/>
              <a:t>augusztus </a:t>
            </a:r>
            <a:r>
              <a:rPr lang="hu-HU" dirty="0" smtClean="0"/>
              <a:t>31-ig </a:t>
            </a:r>
            <a:r>
              <a:rPr lang="hu-HU" sz="1900" dirty="0" smtClean="0"/>
              <a:t>(</a:t>
            </a:r>
            <a:r>
              <a:rPr lang="hu-HU" sz="1900" i="1" dirty="0" smtClean="0"/>
              <a:t>amennyiben vannak</a:t>
            </a:r>
            <a:r>
              <a:rPr lang="hu-HU" sz="1900" dirty="0" smtClean="0"/>
              <a:t>)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873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599" y="2774373"/>
            <a:ext cx="3931227" cy="393122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717756"/>
            <a:ext cx="11267768" cy="1347018"/>
          </a:xfrm>
        </p:spPr>
        <p:txBody>
          <a:bodyPr>
            <a:normAutofit fontScale="90000"/>
          </a:bodyPr>
          <a:lstStyle/>
          <a:p>
            <a:pPr marL="0" indent="0"/>
            <a:r>
              <a:rPr lang="hu-HU" dirty="0"/>
              <a:t>1</a:t>
            </a:r>
            <a:r>
              <a:rPr lang="hu-HU" dirty="0" smtClean="0"/>
              <a:t>. </a:t>
            </a:r>
            <a:r>
              <a:rPr lang="hu-HU" dirty="0"/>
              <a:t>A munkaközösség szakmai területén bevezetett jogszabályi változások </a:t>
            </a:r>
            <a:r>
              <a:rPr lang="hu-HU" dirty="0" smtClean="0"/>
              <a:t>202</a:t>
            </a:r>
            <a:r>
              <a:rPr lang="hu-HU" dirty="0"/>
              <a:t>2</a:t>
            </a:r>
            <a:r>
              <a:rPr lang="hu-HU" dirty="0" smtClean="0"/>
              <a:t> </a:t>
            </a:r>
            <a:r>
              <a:rPr lang="hu-HU" dirty="0"/>
              <a:t>augusztus </a:t>
            </a:r>
            <a:r>
              <a:rPr lang="hu-HU" dirty="0" smtClean="0"/>
              <a:t>31-ig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645" y="2064774"/>
            <a:ext cx="11720052" cy="4640826"/>
          </a:xfrm>
        </p:spPr>
        <p:txBody>
          <a:bodyPr>
            <a:normAutofit/>
          </a:bodyPr>
          <a:lstStyle/>
          <a:p>
            <a:r>
              <a:rPr lang="hu-HU" b="1" u="sng" dirty="0" smtClean="0">
                <a:solidFill>
                  <a:schemeClr val="bg1"/>
                </a:solidFill>
              </a:rPr>
              <a:t>Emlékeztető</a:t>
            </a:r>
          </a:p>
          <a:p>
            <a:endParaRPr lang="hu-HU" dirty="0"/>
          </a:p>
          <a:p>
            <a:pPr fontAlgn="ctr"/>
            <a:r>
              <a:rPr lang="it-IT" b="1" dirty="0">
                <a:solidFill>
                  <a:srgbClr val="FFC000"/>
                </a:solidFill>
              </a:rPr>
              <a:t>15/2013. (II. 26.) EMMI rendelet</a:t>
            </a:r>
            <a:r>
              <a:rPr lang="hu-HU" b="1" dirty="0">
                <a:solidFill>
                  <a:srgbClr val="FFC000"/>
                </a:solidFill>
              </a:rPr>
              <a:t> </a:t>
            </a:r>
            <a:r>
              <a:rPr lang="it-IT" dirty="0">
                <a:solidFill>
                  <a:srgbClr val="FFC000"/>
                </a:solidFill>
              </a:rPr>
              <a:t>Hatályos: 2022.01.01 </a:t>
            </a:r>
            <a:endParaRPr lang="hu-HU" dirty="0">
              <a:solidFill>
                <a:srgbClr val="FFC000"/>
              </a:solidFill>
            </a:endParaRPr>
          </a:p>
          <a:p>
            <a:pPr fontAlgn="ctr"/>
            <a:r>
              <a:rPr lang="hu-HU" b="1" dirty="0">
                <a:solidFill>
                  <a:srgbClr val="000000"/>
                </a:solidFill>
                <a:latin typeface="Times" panose="02020603050405020304" pitchFamily="18" charset="0"/>
              </a:rPr>
              <a:t>4. §</a:t>
            </a:r>
            <a:r>
              <a:rPr lang="hu-HU" dirty="0">
                <a:solidFill>
                  <a:srgbClr val="000000"/>
                </a:solidFill>
                <a:latin typeface="Times" panose="02020603050405020304" pitchFamily="18" charset="0"/>
              </a:rPr>
              <a:t> (2a) A szakértői bizottság </a:t>
            </a:r>
            <a:r>
              <a:rPr lang="hu-HU" b="1" i="1" u="sng" dirty="0">
                <a:solidFill>
                  <a:srgbClr val="000000"/>
                </a:solidFill>
                <a:latin typeface="Times" panose="02020603050405020304" pitchFamily="18" charset="0"/>
              </a:rPr>
              <a:t>a három évnél fiatalabb </a:t>
            </a:r>
            <a:r>
              <a:rPr lang="hu-HU" dirty="0">
                <a:solidFill>
                  <a:srgbClr val="000000"/>
                </a:solidFill>
                <a:latin typeface="Times" panose="02020603050405020304" pitchFamily="18" charset="0"/>
              </a:rPr>
              <a:t>gyermek esetében szakértői véleményét a gyermek külön vizsgálata nélkül………szakorvos által felállított diagnosztikai vélemény és terápiás javaslat alapján is elkészítheti.</a:t>
            </a:r>
          </a:p>
          <a:p>
            <a:pPr fontAlgn="ctr"/>
            <a:r>
              <a:rPr lang="hu-HU" b="1" dirty="0">
                <a:solidFill>
                  <a:srgbClr val="000000"/>
                </a:solidFill>
                <a:latin typeface="Times" panose="02020603050405020304" pitchFamily="18" charset="0"/>
              </a:rPr>
              <a:t>11. §</a:t>
            </a:r>
            <a:r>
              <a:rPr lang="hu-HU" dirty="0">
                <a:solidFill>
                  <a:srgbClr val="000000"/>
                </a:solidFill>
                <a:latin typeface="Times" panose="02020603050405020304" pitchFamily="18" charset="0"/>
              </a:rPr>
              <a:t> (1)A járási szakértői bizottság feladata</a:t>
            </a:r>
          </a:p>
          <a:p>
            <a:pPr indent="114300" algn="just">
              <a:spcBef>
                <a:spcPts val="0"/>
              </a:spcBef>
              <a:spcAft>
                <a:spcPts val="100"/>
              </a:spcAft>
            </a:pPr>
            <a:r>
              <a:rPr lang="hu-HU" i="1" dirty="0">
                <a:solidFill>
                  <a:srgbClr val="000000"/>
                </a:solidFill>
                <a:latin typeface="Times" panose="02020603050405020304" pitchFamily="18" charset="0"/>
              </a:rPr>
              <a:t>a)</a:t>
            </a:r>
            <a:r>
              <a:rPr lang="hu-HU" dirty="0">
                <a:solidFill>
                  <a:srgbClr val="000000"/>
                </a:solidFill>
                <a:latin typeface="Times" panose="02020603050405020304" pitchFamily="18" charset="0"/>
              </a:rPr>
              <a:t> az e rendelet általános szabályai szerint indult vizsgálatok esetében </a:t>
            </a:r>
            <a:r>
              <a:rPr lang="hu-HU" dirty="0">
                <a:solidFill>
                  <a:schemeClr val="bg1"/>
                </a:solidFill>
                <a:latin typeface="Times" panose="02020603050405020304" pitchFamily="18" charset="0"/>
              </a:rPr>
              <a:t>a </a:t>
            </a:r>
            <a:r>
              <a:rPr lang="hu-HU" strike="sngStrike" dirty="0">
                <a:solidFill>
                  <a:srgbClr val="FFFF00"/>
                </a:solidFill>
                <a:latin typeface="Times" panose="02020603050405020304" pitchFamily="18" charset="0"/>
              </a:rPr>
              <a:t>harmadik életévét betöltött</a:t>
            </a:r>
            <a:r>
              <a:rPr lang="hu-HU" dirty="0">
                <a:solidFill>
                  <a:srgbClr val="000000"/>
                </a:solidFill>
                <a:latin typeface="Times" panose="02020603050405020304" pitchFamily="18" charset="0"/>
              </a:rPr>
              <a:t>  gyermek, tanuló teljes körű pszichológiai, pedagógiai-gyógypedagógiai, továbbá szükség szerint orvosi vizsgálata,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105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599" y="2774373"/>
            <a:ext cx="3931227" cy="393122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717756"/>
            <a:ext cx="11267768" cy="1347018"/>
          </a:xfrm>
        </p:spPr>
        <p:txBody>
          <a:bodyPr>
            <a:normAutofit fontScale="90000"/>
          </a:bodyPr>
          <a:lstStyle/>
          <a:p>
            <a:pPr marL="0" indent="0"/>
            <a:r>
              <a:rPr lang="hu-HU" dirty="0"/>
              <a:t>1</a:t>
            </a:r>
            <a:r>
              <a:rPr lang="hu-HU" dirty="0" smtClean="0"/>
              <a:t>. </a:t>
            </a:r>
            <a:r>
              <a:rPr lang="hu-HU" dirty="0"/>
              <a:t>A munkaközösség szakmai területén bevezetett jogszabályi változások </a:t>
            </a:r>
            <a:r>
              <a:rPr lang="hu-HU" dirty="0" smtClean="0"/>
              <a:t>202</a:t>
            </a:r>
            <a:r>
              <a:rPr lang="hu-HU" dirty="0"/>
              <a:t>2</a:t>
            </a:r>
            <a:r>
              <a:rPr lang="hu-HU" dirty="0" smtClean="0"/>
              <a:t> </a:t>
            </a:r>
            <a:r>
              <a:rPr lang="hu-HU" dirty="0"/>
              <a:t>augusztus </a:t>
            </a:r>
            <a:r>
              <a:rPr lang="hu-HU" dirty="0" smtClean="0"/>
              <a:t>31-ig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645" y="2064774"/>
            <a:ext cx="11720052" cy="4640826"/>
          </a:xfrm>
        </p:spPr>
        <p:txBody>
          <a:bodyPr>
            <a:normAutofit lnSpcReduction="10000"/>
          </a:bodyPr>
          <a:lstStyle/>
          <a:p>
            <a:r>
              <a:rPr lang="hu-HU" b="1" u="sng" dirty="0" smtClean="0">
                <a:solidFill>
                  <a:schemeClr val="bg1"/>
                </a:solidFill>
              </a:rPr>
              <a:t>Emlékeztető</a:t>
            </a:r>
          </a:p>
          <a:p>
            <a:endParaRPr lang="hu-HU" dirty="0"/>
          </a:p>
          <a:p>
            <a:pPr lvl="0" fontAlgn="ctr"/>
            <a:r>
              <a:rPr lang="it-IT" b="1" dirty="0">
                <a:solidFill>
                  <a:srgbClr val="FFC000"/>
                </a:solidFill>
              </a:rPr>
              <a:t>15/2013. (II. 26.) EMMI rendele</a:t>
            </a:r>
            <a:r>
              <a:rPr lang="hu-HU" b="1" dirty="0">
                <a:solidFill>
                  <a:srgbClr val="FFC000"/>
                </a:solidFill>
              </a:rPr>
              <a:t>tben további változások</a:t>
            </a:r>
            <a:r>
              <a:rPr lang="hu-HU" b="1" dirty="0">
                <a:solidFill>
                  <a:prstClr val="white"/>
                </a:solidFill>
              </a:rPr>
              <a:t>:</a:t>
            </a:r>
            <a:r>
              <a:rPr lang="it-IT" dirty="0">
                <a:solidFill>
                  <a:prstClr val="white"/>
                </a:solidFill>
              </a:rPr>
              <a:t> </a:t>
            </a:r>
            <a:endParaRPr lang="hu-HU" dirty="0">
              <a:solidFill>
                <a:prstClr val="white"/>
              </a:solidFill>
            </a:endParaRPr>
          </a:p>
          <a:p>
            <a:pPr lvl="0" fontAlgn="ctr"/>
            <a:r>
              <a:rPr lang="hu-HU" sz="1800" b="1" dirty="0">
                <a:solidFill>
                  <a:srgbClr val="000000"/>
                </a:solidFill>
                <a:latin typeface="Times" panose="02020603050405020304" pitchFamily="18" charset="0"/>
              </a:rPr>
              <a:t>17. §</a:t>
            </a:r>
            <a:r>
              <a:rPr lang="hu-HU" sz="1800" dirty="0">
                <a:solidFill>
                  <a:srgbClr val="000000"/>
                </a:solidFill>
                <a:latin typeface="Times" panose="02020603050405020304" pitchFamily="18" charset="0"/>
              </a:rPr>
              <a:t> (1) </a:t>
            </a:r>
            <a:r>
              <a:rPr lang="hu-HU" sz="1800" b="1" dirty="0">
                <a:solidFill>
                  <a:srgbClr val="000000"/>
                </a:solidFill>
                <a:latin typeface="Times" panose="02020603050405020304" pitchFamily="18" charset="0"/>
              </a:rPr>
              <a:t>j) pontja alpontokra tagolódott, és kiegészült (1a) a) b) ponttal </a:t>
            </a:r>
          </a:p>
          <a:p>
            <a:pPr lvl="0" fontAlgn="ctr"/>
            <a:r>
              <a:rPr lang="hu-HU" sz="1800" b="1" dirty="0">
                <a:solidFill>
                  <a:srgbClr val="000000"/>
                </a:solidFill>
                <a:latin typeface="Times" panose="02020603050405020304" pitchFamily="18" charset="0"/>
              </a:rPr>
              <a:t>Lényege:</a:t>
            </a:r>
          </a:p>
          <a:p>
            <a:pPr lvl="0" fontAlgn="ctr"/>
            <a:r>
              <a:rPr lang="hu-HU" sz="1800" b="1" u="sng" dirty="0">
                <a:solidFill>
                  <a:srgbClr val="000000"/>
                </a:solidFill>
                <a:latin typeface="Times" panose="02020603050405020304" pitchFamily="18" charset="0"/>
              </a:rPr>
              <a:t>a nappali munkarend szerinti felnőttoktatásban tanuló </a:t>
            </a:r>
            <a:r>
              <a:rPr lang="hu-HU" sz="1800" dirty="0">
                <a:solidFill>
                  <a:srgbClr val="000000"/>
                </a:solidFill>
                <a:latin typeface="Times" panose="02020603050405020304" pitchFamily="18" charset="0"/>
              </a:rPr>
              <a:t>személy vizsgálata alapján készített szakértői vélemény nem tartalmazza </a:t>
            </a:r>
            <a:r>
              <a:rPr lang="hu-HU" sz="1800" i="1" dirty="0">
                <a:solidFill>
                  <a:srgbClr val="000000"/>
                </a:solidFill>
                <a:latin typeface="Times" panose="02020603050405020304" pitchFamily="18" charset="0"/>
              </a:rPr>
              <a:t>a hivatalból történő felülvizsgálat időpontját</a:t>
            </a:r>
          </a:p>
          <a:p>
            <a:pPr lvl="0" fontAlgn="ctr"/>
            <a:r>
              <a:rPr lang="hu-HU" sz="1800" b="1" u="sng" dirty="0">
                <a:solidFill>
                  <a:srgbClr val="000000"/>
                </a:solidFill>
                <a:latin typeface="Times" panose="02020603050405020304" pitchFamily="18" charset="0"/>
              </a:rPr>
              <a:t>a nem nappali munkarend szerint folytatott felnőttoktatásban tanuló személy, valamint a felnőttképzésben részt vevő</a:t>
            </a:r>
            <a:r>
              <a:rPr lang="hu-HU" sz="1800" dirty="0">
                <a:solidFill>
                  <a:srgbClr val="000000"/>
                </a:solidFill>
                <a:latin typeface="Times" panose="02020603050405020304" pitchFamily="18" charset="0"/>
              </a:rPr>
              <a:t> személy vizsgálata alapján készített szakértői vélemény  nem tartalmazza </a:t>
            </a:r>
          </a:p>
          <a:p>
            <a:pPr lvl="0" fontAlgn="ctr">
              <a:buFont typeface="Courier New" panose="02070309020205020404" pitchFamily="49" charset="0"/>
              <a:buChar char="o"/>
            </a:pPr>
            <a:r>
              <a:rPr lang="hu-HU" sz="1800" i="1" dirty="0">
                <a:solidFill>
                  <a:srgbClr val="000000"/>
                </a:solidFill>
                <a:latin typeface="Times" panose="02020603050405020304" pitchFamily="18" charset="0"/>
              </a:rPr>
              <a:t>A hivatalból történő felülvizsgálat időpontját</a:t>
            </a:r>
          </a:p>
          <a:p>
            <a:pPr lvl="0" fontAlgn="ctr">
              <a:buFont typeface="Courier New" panose="02070309020205020404" pitchFamily="49" charset="0"/>
              <a:buChar char="o"/>
            </a:pPr>
            <a:r>
              <a:rPr lang="hu-HU" sz="1800" i="1" dirty="0">
                <a:solidFill>
                  <a:srgbClr val="000000"/>
                </a:solidFill>
                <a:latin typeface="Times" panose="02020603050405020304" pitchFamily="18" charset="0"/>
              </a:rPr>
              <a:t>Fejlesztési javaslatot</a:t>
            </a:r>
          </a:p>
          <a:p>
            <a:pPr lvl="0" fontAlgn="ctr">
              <a:buFont typeface="Courier New" panose="02070309020205020404" pitchFamily="49" charset="0"/>
              <a:buChar char="o"/>
            </a:pPr>
            <a:r>
              <a:rPr lang="hu-HU" sz="1800" i="1" dirty="0">
                <a:solidFill>
                  <a:srgbClr val="000000"/>
                </a:solidFill>
                <a:latin typeface="Times" panose="02020603050405020304" pitchFamily="18" charset="0"/>
              </a:rPr>
              <a:t>SNI esetén nincs intézménykijelölés</a:t>
            </a:r>
          </a:p>
          <a:p>
            <a:pPr lvl="0" fontAlgn="ctr">
              <a:buFont typeface="Courier New" panose="02070309020205020404" pitchFamily="49" charset="0"/>
              <a:buChar char="o"/>
            </a:pPr>
            <a:r>
              <a:rPr lang="hu-HU" sz="1800" i="1" dirty="0">
                <a:solidFill>
                  <a:srgbClr val="000000"/>
                </a:solidFill>
                <a:latin typeface="Times" panose="02020603050405020304" pitchFamily="18" charset="0"/>
              </a:rPr>
              <a:t>Nincs nyilatkozat iskolába járás vagy egyéni tanrendről</a:t>
            </a:r>
            <a:endParaRPr lang="it-IT" sz="1800" i="1" dirty="0">
              <a:solidFill>
                <a:prstClr val="white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235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717756"/>
            <a:ext cx="11267768" cy="1347018"/>
          </a:xfrm>
        </p:spPr>
        <p:txBody>
          <a:bodyPr>
            <a:normAutofit fontScale="90000"/>
          </a:bodyPr>
          <a:lstStyle/>
          <a:p>
            <a:pPr marL="0" indent="0"/>
            <a:r>
              <a:rPr lang="hu-HU" dirty="0" smtClean="0"/>
              <a:t>A </a:t>
            </a:r>
            <a:r>
              <a:rPr lang="hu-HU" dirty="0"/>
              <a:t>munkaközösség szakmai </a:t>
            </a:r>
            <a:r>
              <a:rPr lang="hu-HU" dirty="0" smtClean="0"/>
              <a:t>munkáját érintő egyéb változás</a:t>
            </a:r>
            <a:br>
              <a:rPr lang="hu-HU" dirty="0" smtClean="0"/>
            </a:br>
            <a:r>
              <a:rPr lang="hu-HU" sz="2200" dirty="0" smtClean="0"/>
              <a:t>/forrás</a:t>
            </a:r>
            <a:r>
              <a:rPr lang="hu-HU" sz="2200" dirty="0"/>
              <a:t>: </a:t>
            </a:r>
            <a:r>
              <a:rPr lang="hu-HU" sz="2200" dirty="0">
                <a:hlinkClick r:id="rId2"/>
              </a:rPr>
              <a:t>https://</a:t>
            </a:r>
            <a:r>
              <a:rPr lang="hu-HU" sz="2200" dirty="0" smtClean="0">
                <a:hlinkClick r:id="rId2"/>
              </a:rPr>
              <a:t>fpsz.hu/tagintezmenyek</a:t>
            </a:r>
            <a:r>
              <a:rPr lang="hu-HU" sz="2200" dirty="0" smtClean="0"/>
              <a:t>, telefonon kapott információ/</a:t>
            </a:r>
            <a:r>
              <a:rPr lang="hu-HU" sz="2200" dirty="0"/>
              <a:t/>
            </a:r>
            <a:br>
              <a:rPr lang="hu-HU" sz="2200" dirty="0"/>
            </a:br>
            <a:endParaRPr lang="hu-HU" sz="2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645" y="2064774"/>
            <a:ext cx="11720052" cy="4640826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Országos szintű szakértői bizottságok elérhetősége változott:</a:t>
            </a:r>
          </a:p>
          <a:p>
            <a:r>
              <a:rPr lang="hu-HU" dirty="0">
                <a:solidFill>
                  <a:srgbClr val="000000"/>
                </a:solidFill>
                <a:latin typeface="Poppins"/>
              </a:rPr>
              <a:t>FPSZ </a:t>
            </a:r>
            <a:r>
              <a:rPr lang="hu-HU" b="1" u="sng" dirty="0" smtClean="0">
                <a:solidFill>
                  <a:srgbClr val="000000"/>
                </a:solidFill>
                <a:latin typeface="Poppins"/>
                <a:hlinkClick r:id="rId3" tooltip="Kattintásra új ablakot nyit"/>
              </a:rPr>
              <a:t>Beszédvizsgáló</a:t>
            </a:r>
            <a:endParaRPr lang="hu-HU" b="1" u="sng" dirty="0" smtClean="0">
              <a:solidFill>
                <a:srgbClr val="000000"/>
              </a:solidFill>
              <a:latin typeface="Poppins"/>
            </a:endParaRPr>
          </a:p>
          <a:p>
            <a:r>
              <a:rPr lang="hu-HU" dirty="0">
                <a:solidFill>
                  <a:srgbClr val="000000"/>
                </a:solidFill>
                <a:latin typeface="Poppins"/>
              </a:rPr>
              <a:t>FPSZ </a:t>
            </a:r>
            <a:r>
              <a:rPr lang="hu-HU" b="1" u="sng" dirty="0" smtClean="0">
                <a:solidFill>
                  <a:srgbClr val="000000"/>
                </a:solidFill>
                <a:latin typeface="Poppins"/>
                <a:hlinkClick r:id="rId4" tooltip="Kattintásra új ablakot nyit"/>
              </a:rPr>
              <a:t>Hallásvizsgáló</a:t>
            </a:r>
            <a:endParaRPr lang="hu-HU" b="1" u="sng" dirty="0" smtClean="0">
              <a:solidFill>
                <a:srgbClr val="000000"/>
              </a:solidFill>
              <a:latin typeface="Poppins"/>
            </a:endParaRPr>
          </a:p>
          <a:p>
            <a:r>
              <a:rPr lang="hu-HU" dirty="0">
                <a:solidFill>
                  <a:srgbClr val="000000"/>
                </a:solidFill>
                <a:latin typeface="Poppins"/>
              </a:rPr>
              <a:t>FPSZ</a:t>
            </a:r>
            <a:r>
              <a:rPr lang="hu-HU" b="1" u="sng" dirty="0">
                <a:solidFill>
                  <a:srgbClr val="000000"/>
                </a:solidFill>
                <a:latin typeface="Poppins"/>
                <a:hlinkClick r:id="rId5" tooltip="Kattintásra új ablakot nyit"/>
              </a:rPr>
              <a:t> Látásvizsgáló</a:t>
            </a:r>
            <a:r>
              <a:rPr lang="hu-HU" u="sng" dirty="0">
                <a:solidFill>
                  <a:srgbClr val="000000"/>
                </a:solidFill>
                <a:latin typeface="Poppins"/>
                <a:hlinkClick r:id="rId5" tooltip="Kattintásra új ablakot nyit"/>
              </a:rPr>
              <a:t>, Gyógypedagógiai Tanácsadó, Korai Fejlesztő, Oktató és Gondozó Tagintézménye</a:t>
            </a:r>
            <a:r>
              <a:rPr lang="hu-HU" dirty="0">
                <a:solidFill>
                  <a:srgbClr val="000000"/>
                </a:solidFill>
                <a:latin typeface="Poppins"/>
              </a:rPr>
              <a:t> </a:t>
            </a:r>
            <a:endParaRPr lang="hu-HU" dirty="0" smtClean="0">
              <a:solidFill>
                <a:srgbClr val="000000"/>
              </a:solidFill>
              <a:latin typeface="Poppins"/>
            </a:endParaRPr>
          </a:p>
          <a:p>
            <a:r>
              <a:rPr lang="hu-HU" dirty="0">
                <a:solidFill>
                  <a:srgbClr val="000000"/>
                </a:solidFill>
                <a:latin typeface="Poppins"/>
              </a:rPr>
              <a:t>FPSZ </a:t>
            </a:r>
            <a:r>
              <a:rPr lang="hu-HU" b="1" u="sng" dirty="0">
                <a:solidFill>
                  <a:srgbClr val="000000"/>
                </a:solidFill>
                <a:latin typeface="Poppins"/>
                <a:hlinkClick r:id="rId6" tooltip="Kattintásra új ablakot nyit"/>
              </a:rPr>
              <a:t>Mozgásvizsgáló</a:t>
            </a:r>
            <a:r>
              <a:rPr lang="hu-HU" u="sng" dirty="0">
                <a:solidFill>
                  <a:srgbClr val="000000"/>
                </a:solidFill>
                <a:latin typeface="Poppins"/>
                <a:hlinkClick r:id="rId6" tooltip="Kattintásra új ablakot nyit"/>
              </a:rPr>
              <a:t>, Gyógypedagógiai Tanácsadó, Korai Fejlesztő, Oktató és Gondozó </a:t>
            </a:r>
            <a:r>
              <a:rPr lang="hu-HU" u="sng" dirty="0" smtClean="0">
                <a:solidFill>
                  <a:srgbClr val="000000"/>
                </a:solidFill>
                <a:latin typeface="Poppins"/>
                <a:hlinkClick r:id="rId6" tooltip="Kattintásra új ablakot nyit"/>
              </a:rPr>
              <a:t>Tagintézménye</a:t>
            </a:r>
            <a:endParaRPr lang="hu-HU" u="sng" dirty="0" smtClean="0">
              <a:solidFill>
                <a:srgbClr val="000000"/>
              </a:solidFill>
              <a:latin typeface="Poppins"/>
            </a:endParaRPr>
          </a:p>
          <a:p>
            <a:r>
              <a:rPr lang="hu-HU" u="sng" dirty="0" smtClean="0">
                <a:solidFill>
                  <a:srgbClr val="000000"/>
                </a:solidFill>
                <a:latin typeface="Poppins"/>
              </a:rPr>
              <a:t>Egységes elérhetőség</a:t>
            </a:r>
          </a:p>
          <a:p>
            <a:r>
              <a:rPr lang="hu-HU" dirty="0"/>
              <a:t>1141 Budapest, Mogyoródi út 128</a:t>
            </a:r>
            <a:r>
              <a:rPr lang="hu-HU" dirty="0" smtClean="0"/>
              <a:t>.</a:t>
            </a:r>
          </a:p>
          <a:p>
            <a:r>
              <a:rPr lang="hu-HU" dirty="0"/>
              <a:t>Tel: </a:t>
            </a:r>
            <a:r>
              <a:rPr lang="hu-HU" dirty="0" smtClean="0"/>
              <a:t>+36-1-474-6000</a:t>
            </a:r>
          </a:p>
          <a:p>
            <a:r>
              <a:rPr lang="hu-HU" dirty="0" smtClean="0"/>
              <a:t>Email: szekhelyszakertoi@fpsz.net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5746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717756"/>
            <a:ext cx="11267768" cy="1347018"/>
          </a:xfrm>
        </p:spPr>
        <p:txBody>
          <a:bodyPr>
            <a:normAutofit fontScale="90000"/>
          </a:bodyPr>
          <a:lstStyle/>
          <a:p>
            <a:pPr marL="0" indent="0"/>
            <a:r>
              <a:rPr lang="hu-HU" dirty="0">
                <a:solidFill>
                  <a:prstClr val="white"/>
                </a:solidFill>
              </a:rPr>
              <a:t>A munkaközösség szakmai munkáját érintő egyéb változás</a:t>
            </a:r>
            <a:br>
              <a:rPr lang="hu-HU" dirty="0">
                <a:solidFill>
                  <a:prstClr val="white"/>
                </a:solidFill>
              </a:rPr>
            </a:br>
            <a:r>
              <a:rPr lang="hu-HU" sz="2200" dirty="0">
                <a:solidFill>
                  <a:prstClr val="white"/>
                </a:solidFill>
              </a:rPr>
              <a:t>/forrás: </a:t>
            </a:r>
            <a:r>
              <a:rPr lang="hu-HU" sz="2200" dirty="0">
                <a:solidFill>
                  <a:prstClr val="white"/>
                </a:solidFill>
                <a:hlinkClick r:id="rId2"/>
              </a:rPr>
              <a:t>https://fpsz.hu/tagintezmenyek</a:t>
            </a:r>
            <a:r>
              <a:rPr lang="hu-HU" sz="2200" dirty="0">
                <a:solidFill>
                  <a:prstClr val="white"/>
                </a:solidFill>
              </a:rPr>
              <a:t>, telefonon kapott információ/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645" y="2064774"/>
            <a:ext cx="11720052" cy="4640826"/>
          </a:xfrm>
        </p:spPr>
        <p:txBody>
          <a:bodyPr>
            <a:normAutofit/>
          </a:bodyPr>
          <a:lstStyle/>
          <a:p>
            <a:r>
              <a:rPr lang="hu-HU" dirty="0" smtClean="0"/>
              <a:t>Országos szakértői vizsgálókhoz való küldés :</a:t>
            </a:r>
          </a:p>
          <a:p>
            <a:r>
              <a:rPr lang="hu-HU" dirty="0" smtClean="0">
                <a:solidFill>
                  <a:srgbClr val="000000"/>
                </a:solidFill>
                <a:latin typeface="Poppins"/>
              </a:rPr>
              <a:t>FPSZ </a:t>
            </a:r>
            <a:r>
              <a:rPr lang="hu-HU" b="1" u="sng" dirty="0" smtClean="0">
                <a:solidFill>
                  <a:srgbClr val="FFFF99"/>
                </a:solidFill>
                <a:latin typeface="Poppins"/>
                <a:hlinkClick r:id="rId3" tooltip="Kattintásra új ablakot nyit"/>
              </a:rPr>
              <a:t>Beszédvizsgáló</a:t>
            </a:r>
            <a:r>
              <a:rPr lang="hu-HU" b="1" u="sng" dirty="0" smtClean="0">
                <a:solidFill>
                  <a:srgbClr val="000000"/>
                </a:solidFill>
                <a:latin typeface="Poppins"/>
              </a:rPr>
              <a:t> </a:t>
            </a:r>
            <a:r>
              <a:rPr lang="hu-HU" b="1" dirty="0" smtClean="0">
                <a:solidFill>
                  <a:srgbClr val="000000"/>
                </a:solidFill>
                <a:latin typeface="Poppins"/>
              </a:rPr>
              <a:t>– megszokott módon; vizsgálat után előzetes vélemény + vizsgálati anyagok</a:t>
            </a:r>
          </a:p>
          <a:p>
            <a:r>
              <a:rPr lang="hu-HU" dirty="0" smtClean="0">
                <a:solidFill>
                  <a:srgbClr val="000000"/>
                </a:solidFill>
                <a:latin typeface="Poppins"/>
              </a:rPr>
              <a:t>FPSZ</a:t>
            </a:r>
            <a:r>
              <a:rPr lang="hu-HU" dirty="0">
                <a:solidFill>
                  <a:srgbClr val="000000"/>
                </a:solidFill>
                <a:latin typeface="Poppins"/>
              </a:rPr>
              <a:t> </a:t>
            </a:r>
            <a:r>
              <a:rPr lang="hu-HU" b="1" dirty="0" smtClean="0">
                <a:solidFill>
                  <a:srgbClr val="FFFF99"/>
                </a:solidFill>
                <a:latin typeface="Poppins"/>
                <a:hlinkClick r:id="rId4" tooltip="Kattintásra új ablakot nyit"/>
              </a:rPr>
              <a:t>Hallásvizsgáló</a:t>
            </a:r>
            <a:endParaRPr lang="hu-HU" b="1" dirty="0" smtClean="0">
              <a:solidFill>
                <a:srgbClr val="FFFF99"/>
              </a:solidFill>
              <a:latin typeface="Poppins"/>
            </a:endParaRP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rgbClr val="000000"/>
                </a:solidFill>
                <a:latin typeface="Poppins"/>
              </a:rPr>
              <a:t>FPSZ</a:t>
            </a:r>
            <a:r>
              <a:rPr lang="hu-HU" u="sng" dirty="0">
                <a:solidFill>
                  <a:srgbClr val="FFFF99"/>
                </a:solidFill>
                <a:latin typeface="Poppins"/>
              </a:rPr>
              <a:t> </a:t>
            </a:r>
            <a:r>
              <a:rPr lang="hu-HU" b="1" u="sng" dirty="0">
                <a:solidFill>
                  <a:srgbClr val="FFFF99"/>
                </a:solidFill>
                <a:latin typeface="Poppins"/>
              </a:rPr>
              <a:t>Látásvizsgáló</a:t>
            </a:r>
            <a:r>
              <a:rPr lang="hu-HU" b="1" dirty="0" smtClean="0">
                <a:solidFill>
                  <a:srgbClr val="000000"/>
                </a:solidFill>
                <a:latin typeface="Poppins"/>
              </a:rPr>
              <a:t>		</a:t>
            </a:r>
            <a:r>
              <a:rPr lang="hu-HU" sz="2000" b="1" dirty="0" smtClean="0">
                <a:solidFill>
                  <a:srgbClr val="000000"/>
                </a:solidFill>
                <a:latin typeface="Poppins"/>
              </a:rPr>
              <a:t>egyértelmű orvosi diagnózissal szülő kéri 6 </a:t>
            </a:r>
            <a:r>
              <a:rPr lang="hu-HU" dirty="0" smtClean="0">
                <a:solidFill>
                  <a:srgbClr val="000000"/>
                </a:solidFill>
                <a:latin typeface="Poppins"/>
              </a:rPr>
              <a:t>FPSZ </a:t>
            </a:r>
            <a:r>
              <a:rPr lang="hu-HU" b="1" u="sng" dirty="0" smtClean="0">
                <a:solidFill>
                  <a:srgbClr val="FFFF99"/>
                </a:solidFill>
                <a:latin typeface="Poppins"/>
              </a:rPr>
              <a:t>Mozgásvizsgáló</a:t>
            </a:r>
          </a:p>
          <a:p>
            <a:r>
              <a:rPr lang="hu-HU" sz="2000" b="1" dirty="0" smtClean="0">
                <a:solidFill>
                  <a:srgbClr val="000000"/>
                </a:solidFill>
                <a:latin typeface="Poppins"/>
              </a:rPr>
              <a:t>					oldalas nyomtatványon, vagy előzetes vizsgálattal</a:t>
            </a:r>
          </a:p>
          <a:p>
            <a:endParaRPr lang="hu-HU" sz="2000" b="1" dirty="0">
              <a:solidFill>
                <a:srgbClr val="000000"/>
              </a:solidFill>
              <a:latin typeface="Poppins"/>
            </a:endParaRPr>
          </a:p>
          <a:p>
            <a:r>
              <a:rPr lang="hu-HU" b="1" dirty="0" smtClean="0">
                <a:solidFill>
                  <a:srgbClr val="000000"/>
                </a:solidFill>
                <a:latin typeface="Poppins"/>
              </a:rPr>
              <a:t>Bizottság kérése: email tárgyában szerepeljen: </a:t>
            </a:r>
            <a:r>
              <a:rPr lang="hu-HU" b="1" dirty="0" smtClean="0">
                <a:solidFill>
                  <a:srgbClr val="FFFF99"/>
                </a:solidFill>
                <a:latin typeface="Poppins"/>
              </a:rPr>
              <a:t>gyerek neve, születési dátuma</a:t>
            </a:r>
          </a:p>
          <a:p>
            <a:pPr lvl="8"/>
            <a:endParaRPr lang="hu-HU" dirty="0" smtClean="0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4" name="Jobb oldali kapcsos zárójel 3"/>
          <p:cNvSpPr/>
          <p:nvPr/>
        </p:nvSpPr>
        <p:spPr>
          <a:xfrm>
            <a:off x="3671455" y="3297382"/>
            <a:ext cx="665018" cy="1662545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69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653" y="753228"/>
            <a:ext cx="10156530" cy="1080938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.Előző tanév eredményei, jó gyakorlatok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4129" y="2192594"/>
            <a:ext cx="11454581" cy="4414683"/>
          </a:xfrm>
        </p:spPr>
        <p:txBody>
          <a:bodyPr/>
          <a:lstStyle/>
          <a:p>
            <a:r>
              <a:rPr lang="hu-HU" b="1" u="sng" dirty="0">
                <a:solidFill>
                  <a:srgbClr val="FFC000"/>
                </a:solidFill>
              </a:rPr>
              <a:t>1 </a:t>
            </a:r>
            <a:r>
              <a:rPr lang="hu-HU" b="1" u="sng" dirty="0" smtClean="0">
                <a:solidFill>
                  <a:srgbClr val="FFC000"/>
                </a:solidFill>
              </a:rPr>
              <a:t>Megújításra </a:t>
            </a:r>
            <a:r>
              <a:rPr lang="hu-HU" b="1" u="sng" dirty="0">
                <a:solidFill>
                  <a:srgbClr val="FFC000"/>
                </a:solidFill>
              </a:rPr>
              <a:t>kerültek: </a:t>
            </a:r>
            <a:endParaRPr lang="hu-HU" b="1" u="sng" dirty="0" smtClean="0">
              <a:solidFill>
                <a:srgbClr val="FFC000"/>
              </a:solidFill>
            </a:endParaRPr>
          </a:p>
          <a:p>
            <a:r>
              <a:rPr lang="hu-HU" dirty="0" smtClean="0">
                <a:solidFill>
                  <a:srgbClr val="FFFF99"/>
                </a:solidFill>
              </a:rPr>
              <a:t>vizsgálati dokumentációk, </a:t>
            </a:r>
          </a:p>
          <a:p>
            <a:r>
              <a:rPr lang="hu-HU" dirty="0" smtClean="0">
                <a:solidFill>
                  <a:srgbClr val="CCFF99"/>
                </a:solidFill>
              </a:rPr>
              <a:t>járási </a:t>
            </a:r>
            <a:r>
              <a:rPr lang="hu-HU" dirty="0">
                <a:solidFill>
                  <a:srgbClr val="CCFF99"/>
                </a:solidFill>
              </a:rPr>
              <a:t>szinten a szakértői vélemény sablonok</a:t>
            </a:r>
            <a:r>
              <a:rPr lang="hu-HU" dirty="0" smtClean="0">
                <a:solidFill>
                  <a:srgbClr val="CCFF99"/>
                </a:solidFill>
              </a:rPr>
              <a:t>,</a:t>
            </a:r>
          </a:p>
          <a:p>
            <a:r>
              <a:rPr lang="hu-HU" dirty="0" smtClean="0">
                <a:solidFill>
                  <a:srgbClr val="FFFF99"/>
                </a:solidFill>
              </a:rPr>
              <a:t>0-3 évesek vizsgálata </a:t>
            </a:r>
            <a:r>
              <a:rPr lang="hu-HU" dirty="0">
                <a:solidFill>
                  <a:srgbClr val="FFFF99"/>
                </a:solidFill>
              </a:rPr>
              <a:t>esetén </a:t>
            </a:r>
            <a:r>
              <a:rPr lang="hu-HU" dirty="0" smtClean="0">
                <a:solidFill>
                  <a:srgbClr val="FFFF99"/>
                </a:solidFill>
              </a:rPr>
              <a:t>is </a:t>
            </a:r>
            <a:r>
              <a:rPr lang="hu-HU" dirty="0" err="1" smtClean="0">
                <a:solidFill>
                  <a:srgbClr val="FFFF99"/>
                </a:solidFill>
              </a:rPr>
              <a:t>szv</a:t>
            </a:r>
            <a:r>
              <a:rPr lang="hu-HU" dirty="0" smtClean="0">
                <a:solidFill>
                  <a:srgbClr val="FFFF99"/>
                </a:solidFill>
              </a:rPr>
              <a:t> sablonok, jogszabálynak megfelelően kialakítva</a:t>
            </a:r>
            <a:endParaRPr lang="hu-HU" dirty="0">
              <a:solidFill>
                <a:srgbClr val="FFFF99"/>
              </a:solidFill>
            </a:endParaRPr>
          </a:p>
          <a:p>
            <a:r>
              <a:rPr lang="hu-HU" b="1" u="sng" dirty="0">
                <a:solidFill>
                  <a:srgbClr val="FFC000"/>
                </a:solidFill>
              </a:rPr>
              <a:t>2 </a:t>
            </a:r>
            <a:r>
              <a:rPr lang="hu-HU" b="1" u="sng" dirty="0" smtClean="0">
                <a:solidFill>
                  <a:srgbClr val="FFC000"/>
                </a:solidFill>
              </a:rPr>
              <a:t>Tudásmegosztó fórumok:</a:t>
            </a:r>
          </a:p>
          <a:p>
            <a:r>
              <a:rPr lang="hu-HU" dirty="0" err="1" smtClean="0">
                <a:solidFill>
                  <a:srgbClr val="FFFF99"/>
                </a:solidFill>
              </a:rPr>
              <a:t>kb</a:t>
            </a:r>
            <a:r>
              <a:rPr lang="hu-HU" dirty="0" smtClean="0">
                <a:solidFill>
                  <a:srgbClr val="FFFF99"/>
                </a:solidFill>
              </a:rPr>
              <a:t> </a:t>
            </a:r>
            <a:r>
              <a:rPr lang="hu-HU" dirty="0">
                <a:solidFill>
                  <a:srgbClr val="FFFF99"/>
                </a:solidFill>
              </a:rPr>
              <a:t>80 résztvevővel, WPPSI-IV, SEED tesztek </a:t>
            </a:r>
            <a:r>
              <a:rPr lang="hu-HU" dirty="0" smtClean="0">
                <a:solidFill>
                  <a:srgbClr val="FFFF99"/>
                </a:solidFill>
              </a:rPr>
              <a:t>használatával kapcsolatban</a:t>
            </a:r>
            <a:endParaRPr lang="hu-HU" dirty="0">
              <a:solidFill>
                <a:srgbClr val="FFFF99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1912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659" y="753228"/>
            <a:ext cx="11517596" cy="1080938"/>
          </a:xfrm>
        </p:spPr>
        <p:txBody>
          <a:bodyPr>
            <a:normAutofit/>
          </a:bodyPr>
          <a:lstStyle/>
          <a:p>
            <a:r>
              <a:rPr lang="hu-HU" dirty="0"/>
              <a:t>3</a:t>
            </a:r>
            <a:r>
              <a:rPr lang="hu-HU" dirty="0" smtClean="0"/>
              <a:t>. Munkaközösségi </a:t>
            </a:r>
            <a:r>
              <a:rPr lang="hu-HU" dirty="0"/>
              <a:t>értekezletek </a:t>
            </a:r>
            <a:r>
              <a:rPr lang="hu-HU" dirty="0" smtClean="0"/>
              <a:t>tervezett időpontjai és témái a 2022/2023-as tanév I. félévére vonatkozóan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12723" y="2104102"/>
            <a:ext cx="9714271" cy="451300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2022.10.06. </a:t>
            </a:r>
            <a:r>
              <a:rPr lang="hu-H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hu-HU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hu-H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  <a:r>
              <a:rPr lang="hu-HU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    </a:t>
            </a:r>
            <a:r>
              <a:rPr lang="hu-HU" sz="2800" dirty="0"/>
              <a:t>Kapcsolattartás lehetőségei, kritikus pontjai az nevelési-oktatási intézményekkel, szülőkkel</a:t>
            </a:r>
            <a:r>
              <a:rPr lang="hu-HU" sz="28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2022.12.01. </a:t>
            </a:r>
            <a:r>
              <a:rPr lang="hu-H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hu-HU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hu-H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  <a:r>
              <a:rPr lang="hu-HU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 </a:t>
            </a:r>
            <a:r>
              <a:rPr lang="hu-HU" sz="2800" dirty="0"/>
              <a:t>Kollégák pszichés megküzdésének támogatása –meghívott előadó</a:t>
            </a:r>
            <a:r>
              <a:rPr lang="hu-HU" sz="28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endParaRPr lang="hu-HU" baseline="30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hu-HU" baseline="30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u-HU" sz="4000" b="1" u="sng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Második félév</a:t>
            </a:r>
            <a:endParaRPr lang="hu-HU" sz="4000" b="1" u="sng" baseline="30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2023.02.09</a:t>
            </a:r>
            <a:r>
              <a:rPr lang="hu-H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hu-HU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hu-H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  <a:r>
              <a:rPr lang="hu-HU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 </a:t>
            </a:r>
            <a:r>
              <a:rPr lang="hu-HU" dirty="0"/>
              <a:t>Az egyedi, vagy kevésbé tipikus, újabban gyakoribbá váló vizsgálati helyzetekben felmerülő kérdések 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2023.04.13. </a:t>
            </a:r>
            <a:r>
              <a:rPr lang="hu-H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hu-HU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hu-H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  <a:r>
              <a:rPr lang="hu-HU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 </a:t>
            </a:r>
            <a:r>
              <a:rPr lang="hu-HU" dirty="0"/>
              <a:t>A BTMN vizsgálatok keretében használt egyéb, kiegészítő vizsgálatok - jó gyakorlatok megosztása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012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2320"/>
            <a:ext cx="12191999" cy="491567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7818" y="861383"/>
            <a:ext cx="10166364" cy="1080938"/>
          </a:xfrm>
        </p:spPr>
        <p:txBody>
          <a:bodyPr>
            <a:normAutofit fontScale="90000"/>
          </a:bodyPr>
          <a:lstStyle/>
          <a:p>
            <a:r>
              <a:rPr lang="hu-HU" sz="4000" dirty="0"/>
              <a:t>4</a:t>
            </a:r>
            <a:r>
              <a:rPr lang="hu-HU" sz="4000" dirty="0" smtClean="0"/>
              <a:t>. </a:t>
            </a:r>
            <a:r>
              <a:rPr lang="hu-HU" sz="4000" dirty="0"/>
              <a:t>A munkaközösség legfontosabb célkitűzései a </a:t>
            </a:r>
            <a:r>
              <a:rPr lang="hu-HU" sz="4000" dirty="0" smtClean="0"/>
              <a:t>2022/2023 tanév I.félévére vonatkozóan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6310" y="2143432"/>
            <a:ext cx="11661057" cy="4444181"/>
          </a:xfrm>
        </p:spPr>
        <p:txBody>
          <a:bodyPr/>
          <a:lstStyle/>
          <a:p>
            <a:endParaRPr lang="hu-HU" sz="32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hu-HU" sz="32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hu-HU" sz="3200" b="1" dirty="0" smtClean="0">
                <a:solidFill>
                  <a:schemeClr val="bg2">
                    <a:lumMod val="75000"/>
                  </a:schemeClr>
                </a:solidFill>
              </a:rPr>
              <a:t>A szakértői munkát </a:t>
            </a:r>
          </a:p>
          <a:p>
            <a:pPr marL="0" indent="0">
              <a:buNone/>
            </a:pPr>
            <a:r>
              <a:rPr lang="hu-HU" sz="3200" b="1" dirty="0" smtClean="0">
                <a:solidFill>
                  <a:schemeClr val="bg2">
                    <a:lumMod val="75000"/>
                  </a:schemeClr>
                </a:solidFill>
              </a:rPr>
              <a:t>segítő kommunikáció áttekintése, </a:t>
            </a:r>
          </a:p>
          <a:p>
            <a:pPr marL="0" indent="0">
              <a:buNone/>
            </a:pPr>
            <a:endParaRPr lang="hu-HU" sz="32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hu-HU" sz="3200" b="1" dirty="0" smtClean="0">
                <a:solidFill>
                  <a:schemeClr val="bg2">
                    <a:lumMod val="75000"/>
                  </a:schemeClr>
                </a:solidFill>
              </a:rPr>
              <a:t>és a vizsgáló kollégák belső </a:t>
            </a:r>
          </a:p>
          <a:p>
            <a:pPr marL="0" indent="0">
              <a:buNone/>
            </a:pPr>
            <a:r>
              <a:rPr lang="hu-HU" sz="3200" b="1" dirty="0" smtClean="0">
                <a:solidFill>
                  <a:schemeClr val="bg2">
                    <a:lumMod val="75000"/>
                  </a:schemeClr>
                </a:solidFill>
              </a:rPr>
              <a:t>energiáinak karbantartása</a:t>
            </a:r>
          </a:p>
          <a:p>
            <a:endParaRPr lang="hu-HU" dirty="0">
              <a:solidFill>
                <a:srgbClr val="FFC000"/>
              </a:solidFill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710" y="3229121"/>
            <a:ext cx="4031967" cy="355960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3187033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1457</TotalTime>
  <Words>358</Words>
  <Application>Microsoft Office PowerPoint</Application>
  <PresentationFormat>Szélesvásznú</PresentationFormat>
  <Paragraphs>93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21" baseType="lpstr">
      <vt:lpstr>Arial</vt:lpstr>
      <vt:lpstr>Calibri</vt:lpstr>
      <vt:lpstr>Courier New</vt:lpstr>
      <vt:lpstr>Poppins</vt:lpstr>
      <vt:lpstr>Times</vt:lpstr>
      <vt:lpstr>Times New Roman</vt:lpstr>
      <vt:lpstr>Trebuchet MS</vt:lpstr>
      <vt:lpstr>Wingdings</vt:lpstr>
      <vt:lpstr>Berlin</vt:lpstr>
      <vt:lpstr>A 2022/2023-as tanév I. félévére vonatkozó munkaközösségi munkaterv </vt:lpstr>
      <vt:lpstr>1. A munkaközösség szakmai területén bevezetett jogszabályi változások 2022 augusztus 31-ig (amennyiben vannak) </vt:lpstr>
      <vt:lpstr>1. A munkaközösség szakmai területén bevezetett jogszabályi változások 2022 augusztus 31-ig  </vt:lpstr>
      <vt:lpstr>1. A munkaközösség szakmai területén bevezetett jogszabályi változások 2022 augusztus 31-ig  </vt:lpstr>
      <vt:lpstr>A munkaközösség szakmai munkáját érintő egyéb változás /forrás: https://fpsz.hu/tagintezmenyek, telefonon kapott információ/ </vt:lpstr>
      <vt:lpstr>A munkaközösség szakmai munkáját érintő egyéb változás /forrás: https://fpsz.hu/tagintezmenyek, telefonon kapott információ/</vt:lpstr>
      <vt:lpstr>2.Előző tanév eredményei, jó gyakorlatok</vt:lpstr>
      <vt:lpstr>3. Munkaközösségi értekezletek tervezett időpontjai és témái a 2022/2023-as tanév I. félévére vonatkozóan</vt:lpstr>
      <vt:lpstr>4. A munkaközösség legfontosabb célkitűzései a 2022/2023 tanév I.félévére vonatkozóan </vt:lpstr>
      <vt:lpstr>5. A munkaközösség legfontosabb szakmai kérdésfelvetései </vt:lpstr>
      <vt:lpstr>PowerPoint-bemutató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Összevont munkaközösség vezetői és igazgatótanácsi értekezlet</dc:title>
  <dc:creator>User</dc:creator>
  <cp:lastModifiedBy>User</cp:lastModifiedBy>
  <cp:revision>69</cp:revision>
  <dcterms:created xsi:type="dcterms:W3CDTF">2017-01-05T09:06:31Z</dcterms:created>
  <dcterms:modified xsi:type="dcterms:W3CDTF">2022-09-14T07:01:37Z</dcterms:modified>
</cp:coreProperties>
</file>