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9"/>
  </p:notesMasterIdLst>
  <p:sldIdLst>
    <p:sldId id="256" r:id="rId2"/>
    <p:sldId id="269" r:id="rId3"/>
    <p:sldId id="271" r:id="rId4"/>
    <p:sldId id="268" r:id="rId5"/>
    <p:sldId id="272" r:id="rId6"/>
    <p:sldId id="27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37" autoAdjust="0"/>
  </p:normalViewPr>
  <p:slideViewPr>
    <p:cSldViewPr snapToGrid="0">
      <p:cViewPr varScale="1">
        <p:scale>
          <a:sx n="113" d="100"/>
          <a:sy n="113" d="100"/>
        </p:scale>
        <p:origin x="-51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1920" y="2182397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2021/2022 tanévre vonatkozó </a:t>
            </a:r>
            <a:br>
              <a:rPr lang="hu-HU" sz="4300" dirty="0" smtClean="0"/>
            </a:br>
            <a:r>
              <a:rPr lang="hu-HU" sz="4300" dirty="0" smtClean="0"/>
              <a:t>év végi beszámoló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768436" y="4618639"/>
            <a:ext cx="8146473" cy="1792253"/>
          </a:xfrm>
        </p:spPr>
        <p:txBody>
          <a:bodyPr>
            <a:normAutofit fontScale="92500"/>
          </a:bodyPr>
          <a:lstStyle/>
          <a:p>
            <a:pPr algn="l"/>
            <a:r>
              <a:rPr lang="hu-HU" sz="2200" dirty="0" smtClean="0"/>
              <a:t>Munkaközösség-vezető neve: Illésné Szalai Fruzsina</a:t>
            </a:r>
          </a:p>
          <a:p>
            <a:pPr algn="l"/>
            <a:r>
              <a:rPr lang="hu-HU" sz="2200" dirty="0" smtClean="0"/>
              <a:t>Munkaközösség e-mail címe: pmpsz.onert.munkakozosseg@gmail.com</a:t>
            </a:r>
          </a:p>
          <a:p>
            <a:pPr algn="l"/>
            <a:endParaRPr lang="hu-HU" sz="2200" dirty="0" smtClean="0"/>
          </a:p>
          <a:p>
            <a:pPr algn="ctr"/>
            <a:r>
              <a:rPr lang="hu-HU" sz="2200" dirty="0" smtClean="0"/>
              <a:t>2022.06.09.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428569" y="364335"/>
            <a:ext cx="7295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Önértékelési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3793" y="753228"/>
            <a:ext cx="10078065" cy="1080938"/>
          </a:xfrm>
        </p:spPr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megvalósult időpontjai és témái a 2021/202</a:t>
            </a:r>
            <a:r>
              <a:rPr lang="hu-HU" dirty="0"/>
              <a:t>2</a:t>
            </a:r>
            <a:r>
              <a:rPr lang="hu-HU" dirty="0" smtClean="0"/>
              <a:t> tanévben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34174" y="2344993"/>
            <a:ext cx="9134169" cy="451300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2021.09.30. </a:t>
            </a:r>
            <a:r>
              <a:rPr lang="hu-HU" dirty="0" smtClean="0"/>
              <a:t>Az </a:t>
            </a:r>
            <a:r>
              <a:rPr lang="hu-HU" dirty="0"/>
              <a:t>intézményi önértékeléshez kapcsolódó 2021. 01.01-től hatályos dokumentumok, sablonok, táblázatok áttekintése az egységes vezetés </a:t>
            </a:r>
            <a:r>
              <a:rPr lang="hu-HU" dirty="0" smtClean="0"/>
              <a:t>érdekében. A </a:t>
            </a:r>
            <a:r>
              <a:rPr lang="hu-HU" dirty="0"/>
              <a:t>tagintézményben szerveződő önértékelési munkacsoport kialakításának tapasztalatai, feladatai, a szerveződéssel kapcsolatos észrevételek.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2021.12.09. Aktuális önértékelések lebonyolításának </a:t>
            </a:r>
            <a:r>
              <a:rPr lang="hu-HU" dirty="0" err="1" smtClean="0"/>
              <a:t>segítése,jogszabályi</a:t>
            </a:r>
            <a:r>
              <a:rPr lang="hu-HU" dirty="0" smtClean="0"/>
              <a:t> </a:t>
            </a:r>
            <a:r>
              <a:rPr lang="hu-HU" dirty="0"/>
              <a:t>változások áttekintése, sablonváltoztatási javaslatok az Önértékelési kézikönyvnek megfelelően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2022.03.24. </a:t>
            </a:r>
            <a:r>
              <a:rPr lang="hu-HU" dirty="0" smtClean="0"/>
              <a:t> </a:t>
            </a:r>
            <a:r>
              <a:rPr lang="hu-HU" dirty="0"/>
              <a:t>A kérdőívek sokfélesége, adminisztrációs </a:t>
            </a:r>
            <a:r>
              <a:rPr lang="hu-HU" dirty="0" smtClean="0"/>
              <a:t>praktikumok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2022.05.19. Az éves önértékelési munka elemzése, értékelése. További tervek megbeszélése. Belső kérdőív</a:t>
            </a:r>
          </a:p>
        </p:txBody>
      </p:sp>
    </p:spTree>
    <p:extLst>
      <p:ext uri="{BB962C8B-B14F-4D97-AF65-F5344CB8AC3E}">
        <p14:creationId xmlns:p14="http://schemas.microsoft.com/office/powerpoint/2010/main" xmlns="" val="1760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3625" y="737420"/>
            <a:ext cx="10068233" cy="1091380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2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2022. június 09-ig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118952"/>
            <a:ext cx="11720052" cy="4493342"/>
          </a:xfrm>
        </p:spPr>
        <p:txBody>
          <a:bodyPr/>
          <a:lstStyle/>
          <a:p>
            <a:r>
              <a:rPr lang="hu-HU" dirty="0" smtClean="0"/>
              <a:t>Az önértékelés területén nem történt jogszabályi változás.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3887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473" y="820593"/>
            <a:ext cx="9871396" cy="929598"/>
          </a:xfrm>
        </p:spPr>
        <p:txBody>
          <a:bodyPr>
            <a:noAutofit/>
          </a:bodyPr>
          <a:lstStyle/>
          <a:p>
            <a:r>
              <a:rPr lang="hu-HU" dirty="0" smtClean="0"/>
              <a:t>3. </a:t>
            </a:r>
            <a:r>
              <a:rPr lang="hu-HU" dirty="0"/>
              <a:t>A munkaközösség legfontosabb célkitűzései </a:t>
            </a:r>
            <a:r>
              <a:rPr lang="hu-HU" dirty="0" smtClean="0"/>
              <a:t>és elért eredmények a 2021/2022 tanévben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9274" y="1874684"/>
            <a:ext cx="3200401" cy="58010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                CÉLKITŰZÉSEK</a:t>
            </a: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6418187" y="1823908"/>
            <a:ext cx="3200401" cy="7374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dirty="0" smtClean="0"/>
              <a:t>                EREDMÉNYEK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357473" y="2579280"/>
            <a:ext cx="4704054" cy="424731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dirty="0" smtClean="0"/>
              <a:t>Hatékonyság</a:t>
            </a:r>
            <a:r>
              <a:rPr lang="hu-HU" dirty="0"/>
              <a:t>, gördülékenység, </a:t>
            </a:r>
            <a:endParaRPr lang="hu-HU" dirty="0" smtClean="0"/>
          </a:p>
          <a:p>
            <a:r>
              <a:rPr lang="hu-HU" dirty="0" smtClean="0"/>
              <a:t>     együttműködés </a:t>
            </a:r>
            <a:r>
              <a:rPr lang="hu-HU" dirty="0"/>
              <a:t>(Munkaközösségben, 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 tagintézményekben</a:t>
            </a:r>
            <a:r>
              <a:rPr lang="hu-HU" dirty="0"/>
              <a:t>, </a:t>
            </a:r>
            <a:r>
              <a:rPr lang="hu-HU" dirty="0" smtClean="0"/>
              <a:t>Főigazgatóság</a:t>
            </a:r>
          </a:p>
          <a:p>
            <a:r>
              <a:rPr lang="hu-HU" dirty="0"/>
              <a:t> </a:t>
            </a:r>
            <a:r>
              <a:rPr lang="hu-HU" dirty="0" smtClean="0"/>
              <a:t>    felé</a:t>
            </a:r>
          </a:p>
          <a:p>
            <a:r>
              <a:rPr lang="hu-HU" dirty="0" smtClean="0"/>
              <a:t>2</a:t>
            </a:r>
            <a:r>
              <a:rPr lang="hu-HU" dirty="0"/>
              <a:t>. A sikeres és végrehajtható </a:t>
            </a:r>
            <a:r>
              <a:rPr lang="hu-HU" dirty="0" smtClean="0"/>
              <a:t>tervezéshez</a:t>
            </a:r>
          </a:p>
          <a:p>
            <a:r>
              <a:rPr lang="hu-HU" dirty="0"/>
              <a:t> </a:t>
            </a:r>
            <a:r>
              <a:rPr lang="hu-HU" dirty="0" smtClean="0"/>
              <a:t>   </a:t>
            </a:r>
            <a:r>
              <a:rPr lang="hu-HU" dirty="0"/>
              <a:t>szükséges meglévő személyes és 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szervezeti </a:t>
            </a:r>
            <a:r>
              <a:rPr lang="hu-HU" dirty="0"/>
              <a:t>szintű tapasztalatok, 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vezetői </a:t>
            </a:r>
            <a:r>
              <a:rPr lang="hu-HU" dirty="0"/>
              <a:t>rutin, az önértékelés 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lebonyolításában </a:t>
            </a:r>
            <a:r>
              <a:rPr lang="hu-HU" dirty="0"/>
              <a:t>részt vevők részéről a 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felhalmozódott </a:t>
            </a:r>
            <a:r>
              <a:rPr lang="hu-HU" dirty="0"/>
              <a:t>értékelési és 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végrehajtási </a:t>
            </a:r>
            <a:r>
              <a:rPr lang="hu-HU" dirty="0"/>
              <a:t>tapasztalatok ismertetése</a:t>
            </a:r>
            <a:r>
              <a:rPr lang="hu-HU" dirty="0" smtClean="0"/>
              <a:t>,</a:t>
            </a:r>
          </a:p>
          <a:p>
            <a:r>
              <a:rPr lang="hu-HU" dirty="0"/>
              <a:t> </a:t>
            </a:r>
            <a:r>
              <a:rPr lang="hu-HU" dirty="0" smtClean="0"/>
              <a:t>   összegyűjtése</a:t>
            </a:r>
          </a:p>
          <a:p>
            <a:r>
              <a:rPr lang="hu-HU" dirty="0"/>
              <a:t>3. Egyre hatékonyabb, eredményesebb 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intézményi </a:t>
            </a:r>
            <a:r>
              <a:rPr lang="hu-HU" dirty="0"/>
              <a:t>önértékelés koordinálása, 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segítségnyújtás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5902035" y="2737357"/>
            <a:ext cx="4738255" cy="163121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1.Megvalósult</a:t>
            </a:r>
          </a:p>
          <a:p>
            <a:r>
              <a:rPr lang="hu-HU" sz="2000" dirty="0" smtClean="0"/>
              <a:t>2.Folyamatos, a beérkező eredmények</a:t>
            </a:r>
          </a:p>
          <a:p>
            <a:r>
              <a:rPr lang="hu-HU" sz="2000" dirty="0"/>
              <a:t> </a:t>
            </a:r>
            <a:r>
              <a:rPr lang="hu-HU" sz="2000" dirty="0" smtClean="0"/>
              <a:t>  függvényében, elemezve  a </a:t>
            </a:r>
          </a:p>
          <a:p>
            <a:r>
              <a:rPr lang="hu-HU" sz="2000" dirty="0"/>
              <a:t> </a:t>
            </a:r>
            <a:r>
              <a:rPr lang="hu-HU" sz="2000" dirty="0" smtClean="0"/>
              <a:t>  tapasztalatokat</a:t>
            </a:r>
          </a:p>
          <a:p>
            <a:r>
              <a:rPr lang="hu-HU" sz="2000" dirty="0" smtClean="0"/>
              <a:t>3.Megvalósult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4319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658761"/>
            <a:ext cx="11720052" cy="1283560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</a:t>
            </a:r>
            <a:r>
              <a:rPr lang="hu-HU" sz="4000" dirty="0" smtClean="0"/>
              <a:t>. </a:t>
            </a:r>
            <a:r>
              <a:rPr lang="hu-HU" sz="4000" dirty="0"/>
              <a:t>A </a:t>
            </a:r>
            <a:r>
              <a:rPr lang="hu-HU" sz="4000" dirty="0" smtClean="0"/>
              <a:t>munkaközösség szakmai munkájában felmerülő nehézségek/</a:t>
            </a:r>
            <a:r>
              <a:rPr lang="hu-HU" sz="4000" dirty="0" err="1" smtClean="0"/>
              <a:t>kérdések,és</a:t>
            </a:r>
            <a:r>
              <a:rPr lang="hu-HU" sz="4000" dirty="0" smtClean="0"/>
              <a:t> </a:t>
            </a:r>
            <a:r>
              <a:rPr lang="hu-HU" sz="4000" dirty="0"/>
              <a:t>ezekre </a:t>
            </a:r>
            <a:r>
              <a:rPr lang="hu-HU" sz="4000" dirty="0" smtClean="0"/>
              <a:t>megoldási </a:t>
            </a:r>
            <a:r>
              <a:rPr lang="hu-HU" sz="4000" dirty="0"/>
              <a:t>javaslatok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64" y="2182466"/>
            <a:ext cx="11661057" cy="507538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hu-HU" sz="7400" dirty="0" smtClean="0"/>
              <a:t>1.Nehézség:Adminisztrációs </a:t>
            </a:r>
            <a:r>
              <a:rPr lang="hu-HU" sz="7400" dirty="0"/>
              <a:t>terhek </a:t>
            </a:r>
          </a:p>
          <a:p>
            <a:pPr marL="0" indent="0">
              <a:buNone/>
            </a:pPr>
            <a:r>
              <a:rPr lang="hu-HU" sz="7400" dirty="0"/>
              <a:t>Megoldási </a:t>
            </a:r>
            <a:r>
              <a:rPr lang="hu-HU" sz="7400" dirty="0" err="1"/>
              <a:t>javaslat:Feladatok</a:t>
            </a:r>
            <a:r>
              <a:rPr lang="hu-HU" sz="7400" dirty="0"/>
              <a:t> leosztása, tervszerűség, ajánlások megfogalmazása a csoportműködés kereteihez, a munkaközösség vezetők bevonása tagintézményi szinten, önértékelési ütemterv elkészítése havi bontásban az </a:t>
            </a:r>
            <a:r>
              <a:rPr lang="hu-HU" sz="7400" dirty="0" smtClean="0"/>
              <a:t>értékelendők esetében</a:t>
            </a:r>
            <a:endParaRPr lang="hu-HU" sz="7400" dirty="0"/>
          </a:p>
          <a:p>
            <a:pPr marL="0" indent="0">
              <a:buNone/>
            </a:pPr>
            <a:endParaRPr lang="hu-HU" sz="7400" dirty="0"/>
          </a:p>
          <a:p>
            <a:pPr marL="0" indent="0">
              <a:buNone/>
            </a:pPr>
            <a:r>
              <a:rPr lang="hu-HU" sz="7400" dirty="0" smtClean="0"/>
              <a:t>2.Nehézség:Távozó</a:t>
            </a:r>
            <a:r>
              <a:rPr lang="hu-HU" sz="7400" dirty="0"/>
              <a:t>, érkező vezetők együttműködésének kérdései</a:t>
            </a:r>
          </a:p>
          <a:p>
            <a:pPr marL="0" indent="0">
              <a:buNone/>
            </a:pPr>
            <a:r>
              <a:rPr lang="hu-HU" sz="7400" dirty="0" smtClean="0"/>
              <a:t>Megoldási </a:t>
            </a:r>
            <a:r>
              <a:rPr lang="hu-HU" sz="7400" dirty="0" err="1"/>
              <a:t>javaslat:Szervezettség</a:t>
            </a:r>
            <a:r>
              <a:rPr lang="hu-HU" sz="7400" dirty="0"/>
              <a:t>, pontos információk megléte és cseréje,  időmenedzsment, feladatok pontosítása, mentorszerep</a:t>
            </a:r>
          </a:p>
          <a:p>
            <a:pPr marL="0" indent="0">
              <a:buNone/>
            </a:pPr>
            <a:endParaRPr lang="hu-HU" sz="7400" dirty="0"/>
          </a:p>
          <a:p>
            <a:pPr marL="0" indent="0">
              <a:buNone/>
            </a:pPr>
            <a:r>
              <a:rPr lang="hu-HU" sz="7400" dirty="0" smtClean="0"/>
              <a:t>3.Nehézség:Szakmai </a:t>
            </a:r>
            <a:r>
              <a:rPr lang="hu-HU" sz="7400" dirty="0"/>
              <a:t>felkészültség, motiváltság</a:t>
            </a:r>
          </a:p>
          <a:p>
            <a:pPr marL="0" indent="0">
              <a:buNone/>
            </a:pPr>
            <a:r>
              <a:rPr lang="hu-HU" sz="7400" dirty="0" smtClean="0"/>
              <a:t>Megoldási </a:t>
            </a:r>
            <a:r>
              <a:rPr lang="hu-HU" sz="7400" dirty="0" err="1"/>
              <a:t>javaslat:Felkészítő</a:t>
            </a:r>
            <a:r>
              <a:rPr lang="hu-HU" sz="7400" dirty="0"/>
              <a:t> </a:t>
            </a:r>
            <a:r>
              <a:rPr lang="hu-HU" sz="7400" dirty="0" smtClean="0"/>
              <a:t>dokumentumok, személyes </a:t>
            </a:r>
            <a:r>
              <a:rPr lang="hu-HU" sz="7400" dirty="0" err="1" smtClean="0"/>
              <a:t>találkozók,helyzetelemzés</a:t>
            </a:r>
            <a:endParaRPr lang="hu-HU" sz="7400" dirty="0"/>
          </a:p>
          <a:p>
            <a:pPr marL="0" indent="0">
              <a:buNone/>
            </a:pPr>
            <a:endParaRPr lang="hu-HU" sz="6000" dirty="0"/>
          </a:p>
        </p:txBody>
      </p:sp>
    </p:spTree>
    <p:extLst>
      <p:ext uri="{BB962C8B-B14F-4D97-AF65-F5344CB8AC3E}">
        <p14:creationId xmlns:p14="http://schemas.microsoft.com/office/powerpoint/2010/main" xmlns="" val="18318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6645" y="550606"/>
            <a:ext cx="10097537" cy="151416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5.Munkaközösség </a:t>
            </a:r>
            <a:r>
              <a:rPr lang="hu-HU" b="1" dirty="0"/>
              <a:t>javaslatai a </a:t>
            </a:r>
            <a:r>
              <a:rPr lang="hu-HU" b="1" dirty="0" smtClean="0"/>
              <a:t>következő 2022/2023 tanévre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1. A </a:t>
            </a:r>
            <a:r>
              <a:rPr lang="hu-HU" dirty="0"/>
              <a:t>tanfelügyeleti ellenőrzésre történő felkészülés támogatása, </a:t>
            </a:r>
            <a:r>
              <a:rPr lang="hu-HU" dirty="0" smtClean="0"/>
              <a:t>az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</a:t>
            </a:r>
            <a:r>
              <a:rPr lang="hu-HU" dirty="0"/>
              <a:t>ellenőrzés tervezett lépései, </a:t>
            </a:r>
            <a:r>
              <a:rPr lang="hu-HU" dirty="0" smtClean="0"/>
              <a:t>dokumentumainak megismerései</a:t>
            </a:r>
          </a:p>
          <a:p>
            <a:pPr marL="0" indent="0">
              <a:buNone/>
            </a:pPr>
            <a:r>
              <a:rPr lang="hu-HU" dirty="0" smtClean="0"/>
              <a:t>2</a:t>
            </a:r>
            <a:r>
              <a:rPr lang="hu-HU" dirty="0"/>
              <a:t>. A környezettudatosságot mérő kompetencia indikátorainak való 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megfelelést </a:t>
            </a:r>
            <a:r>
              <a:rPr lang="hu-HU" dirty="0"/>
              <a:t>támogató szelektív hulladékgyűjtőkről szóló plakát,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vagy </a:t>
            </a:r>
            <a:r>
              <a:rPr lang="hu-HU" dirty="0"/>
              <a:t>laminált lapok kihelyezése az egyes </a:t>
            </a:r>
            <a:r>
              <a:rPr lang="hu-HU" dirty="0" smtClean="0"/>
              <a:t>tagintézményekben.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3. Ötletek</a:t>
            </a:r>
            <a:r>
              <a:rPr lang="hu-HU" dirty="0"/>
              <a:t>, központi segítség a motiváció erősítéséhez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szemléletváltozáshoz.</a:t>
            </a:r>
          </a:p>
        </p:txBody>
      </p:sp>
    </p:spTree>
    <p:extLst>
      <p:ext uri="{BB962C8B-B14F-4D97-AF65-F5344CB8AC3E}">
        <p14:creationId xmlns:p14="http://schemas.microsoft.com/office/powerpoint/2010/main" xmlns="" val="16919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293</TotalTime>
  <Words>366</Words>
  <Application>Microsoft Office PowerPoint</Application>
  <PresentationFormat>Egyéni</PresentationFormat>
  <Paragraphs>55</Paragraphs>
  <Slides>7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Berlin</vt:lpstr>
      <vt:lpstr>A 2021/2022 tanévre vonatkozó  év végi beszámoló</vt:lpstr>
      <vt:lpstr>1. Munkaközösségi értekezletek megvalósult időpontjai és témái a 2021/2022 tanévben</vt:lpstr>
      <vt:lpstr>2. A munkaközösség szakmai területén bevezetett jogszabályi változások 2022. június 09-ig (amennyiben vannak)</vt:lpstr>
      <vt:lpstr>3. A munkaközösség legfontosabb célkitűzései és elért eredmények a 2021/2022 tanévben</vt:lpstr>
      <vt:lpstr>4. A munkaközösség szakmai munkájában felmerülő nehézségek/kérdések,és ezekre megoldási javaslatok </vt:lpstr>
      <vt:lpstr>5.Munkaközösség javaslatai a következő 2022/2023 tanévre vonatkozóan 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11</cp:lastModifiedBy>
  <cp:revision>62</cp:revision>
  <dcterms:created xsi:type="dcterms:W3CDTF">2017-01-05T09:06:31Z</dcterms:created>
  <dcterms:modified xsi:type="dcterms:W3CDTF">2022-06-15T04:22:15Z</dcterms:modified>
</cp:coreProperties>
</file>