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1"/>
  </p:notesMasterIdLst>
  <p:sldIdLst>
    <p:sldId id="256" r:id="rId2"/>
    <p:sldId id="271" r:id="rId3"/>
    <p:sldId id="268" r:id="rId4"/>
    <p:sldId id="269" r:id="rId5"/>
    <p:sldId id="270" r:id="rId6"/>
    <p:sldId id="272" r:id="rId7"/>
    <p:sldId id="273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837" autoAdjust="0"/>
  </p:normalViewPr>
  <p:slideViewPr>
    <p:cSldViewPr snapToGrid="0">
      <p:cViewPr varScale="1">
        <p:scale>
          <a:sx n="113" d="100"/>
          <a:sy n="113" d="100"/>
        </p:scale>
        <p:origin x="-51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534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BDD8-6180-4022-89EE-C348A5FFA5B3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466CC-B73B-4220-8EE3-9DCB66D3EC1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5859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466CC-B73B-4220-8EE3-9DCB66D3EC16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508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576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0392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51533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9036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42371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30220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7402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93825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239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10763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9324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83842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9938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20251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7218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9167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917549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2021. 09. 15.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911882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-202590" y="2443655"/>
            <a:ext cx="9144000" cy="1932388"/>
          </a:xfrm>
        </p:spPr>
        <p:txBody>
          <a:bodyPr>
            <a:normAutofit/>
          </a:bodyPr>
          <a:lstStyle/>
          <a:p>
            <a:pPr algn="ctr"/>
            <a:r>
              <a:rPr lang="hu-HU" sz="4300" dirty="0" smtClean="0"/>
              <a:t>2021/2022 tanév I. félévére vonatkozó munkaközösségi munkaterv </a:t>
            </a:r>
            <a:endParaRPr lang="hu-HU" sz="43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16821" y="4376043"/>
            <a:ext cx="7132254" cy="1792253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hu-HU" sz="2200" dirty="0" smtClean="0"/>
              <a:t>Munkaközösség-vezető neve: </a:t>
            </a:r>
            <a:r>
              <a:rPr lang="hu-HU" sz="2200" dirty="0" smtClean="0"/>
              <a:t>Illésné Szalai Fruzsina</a:t>
            </a:r>
            <a:endParaRPr lang="hu-HU" sz="2200" dirty="0" smtClean="0"/>
          </a:p>
          <a:p>
            <a:pPr algn="l"/>
            <a:r>
              <a:rPr lang="hu-HU" sz="2200" dirty="0" smtClean="0"/>
              <a:t>Munkaközösség e-mail </a:t>
            </a:r>
            <a:r>
              <a:rPr lang="hu-HU" sz="2200" dirty="0" smtClean="0"/>
              <a:t>címe:</a:t>
            </a:r>
            <a:endParaRPr lang="hu-HU" sz="2400" dirty="0" smtClean="0"/>
          </a:p>
          <a:p>
            <a:pPr algn="l"/>
            <a:r>
              <a:rPr lang="hu-HU" sz="2400" dirty="0" err="1" smtClean="0"/>
              <a:t>pmpsz.onert.munkakozosseg</a:t>
            </a:r>
            <a:r>
              <a:rPr lang="hu-HU" sz="2400" dirty="0" smtClean="0"/>
              <a:t>@</a:t>
            </a:r>
            <a:r>
              <a:rPr lang="hu-HU" sz="2400" dirty="0" err="1" smtClean="0"/>
              <a:t>gmail.com</a:t>
            </a:r>
            <a:endParaRPr lang="hu-HU" sz="2200" dirty="0" smtClean="0"/>
          </a:p>
          <a:p>
            <a:pPr algn="l"/>
            <a:endParaRPr lang="hu-HU" sz="2200" dirty="0" smtClean="0"/>
          </a:p>
          <a:p>
            <a:pPr algn="ctr"/>
            <a:r>
              <a:rPr lang="hu-HU" sz="2200" dirty="0" smtClean="0"/>
              <a:t>2021.09.23.</a:t>
            </a:r>
            <a:endParaRPr lang="hu-HU" sz="2200" dirty="0"/>
          </a:p>
          <a:p>
            <a:endParaRPr lang="hu-HU" sz="3600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4653874" y="338935"/>
            <a:ext cx="7538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prstClr val="white"/>
                </a:solidFill>
              </a:rPr>
              <a:t>Intézményi önértékelés </a:t>
            </a:r>
            <a:r>
              <a:rPr lang="hu-HU" sz="2800" dirty="0" smtClean="0"/>
              <a:t>munkaközösség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" y="993058"/>
            <a:ext cx="11267768" cy="841107"/>
          </a:xfrm>
        </p:spPr>
        <p:txBody>
          <a:bodyPr>
            <a:normAutofit fontScale="90000"/>
          </a:bodyPr>
          <a:lstStyle/>
          <a:p>
            <a:pPr marL="0" indent="0"/>
            <a:r>
              <a:rPr lang="hu-HU" dirty="0"/>
              <a:t>1</a:t>
            </a:r>
            <a:r>
              <a:rPr lang="hu-HU" dirty="0" smtClean="0"/>
              <a:t>. </a:t>
            </a:r>
            <a:r>
              <a:rPr lang="hu-HU" dirty="0"/>
              <a:t>A munkaközösség szakmai területén bevezetett jogszabályi változások </a:t>
            </a:r>
            <a:r>
              <a:rPr lang="hu-HU" dirty="0" smtClean="0"/>
              <a:t>2021</a:t>
            </a:r>
            <a:r>
              <a:rPr lang="hu-HU" dirty="0"/>
              <a:t>. augusztus </a:t>
            </a:r>
            <a:r>
              <a:rPr lang="hu-HU" dirty="0" smtClean="0"/>
              <a:t>31-ig </a:t>
            </a:r>
            <a:r>
              <a:rPr lang="hu-HU" sz="1900" dirty="0" smtClean="0"/>
              <a:t>(</a:t>
            </a:r>
            <a:r>
              <a:rPr lang="hu-HU" sz="1900" i="1" dirty="0" smtClean="0"/>
              <a:t>amennyiben vannak</a:t>
            </a:r>
            <a:r>
              <a:rPr lang="hu-HU" sz="1900" dirty="0" smtClean="0"/>
              <a:t>)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6645" y="2212258"/>
            <a:ext cx="11720052" cy="4493342"/>
          </a:xfrm>
        </p:spPr>
        <p:txBody>
          <a:bodyPr/>
          <a:lstStyle/>
          <a:p>
            <a:r>
              <a:rPr lang="hu-HU" dirty="0" err="1" smtClean="0"/>
              <a:t>2021.évi</a:t>
            </a:r>
            <a:r>
              <a:rPr lang="hu-HU" dirty="0" smtClean="0"/>
              <a:t> önértékelési kézikönyv (ötödik javított kiadás) </a:t>
            </a:r>
            <a:r>
              <a:rPr lang="hu-HU" dirty="0" smtClean="0"/>
              <a:t>(Hatályos január </a:t>
            </a:r>
            <a:r>
              <a:rPr lang="hu-HU" dirty="0" err="1" smtClean="0"/>
              <a:t>1.napjától</a:t>
            </a:r>
            <a:r>
              <a:rPr lang="hu-HU" dirty="0" smtClean="0"/>
              <a:t>) sajátos szerkezetű,  </a:t>
            </a:r>
            <a:r>
              <a:rPr lang="hu-HU" dirty="0" smtClean="0"/>
              <a:t>intézménytípusokra </a:t>
            </a:r>
            <a:r>
              <a:rPr lang="hu-HU" dirty="0" smtClean="0"/>
              <a:t>lebontva. </a:t>
            </a:r>
          </a:p>
          <a:p>
            <a:r>
              <a:rPr lang="hu-HU" dirty="0" smtClean="0"/>
              <a:t>A standard elvárásainak és az intézményi elvárások </a:t>
            </a:r>
            <a:r>
              <a:rPr lang="hu-HU" dirty="0" smtClean="0"/>
              <a:t>viszonya a </a:t>
            </a:r>
            <a:r>
              <a:rPr lang="hu-HU" dirty="0" smtClean="0"/>
              <a:t>következőképpen alakul</a:t>
            </a:r>
            <a:r>
              <a:rPr lang="hu-HU" dirty="0" smtClean="0"/>
              <a:t>: Intézményi </a:t>
            </a:r>
            <a:r>
              <a:rPr lang="hu-HU" dirty="0" smtClean="0"/>
              <a:t>szint 7 </a:t>
            </a:r>
            <a:r>
              <a:rPr lang="hu-HU" dirty="0" smtClean="0"/>
              <a:t>területe,Vezetői </a:t>
            </a:r>
            <a:r>
              <a:rPr lang="hu-HU" dirty="0" smtClean="0"/>
              <a:t>szint 5 </a:t>
            </a:r>
            <a:r>
              <a:rPr lang="hu-HU" dirty="0" smtClean="0"/>
              <a:t>területe, </a:t>
            </a:r>
            <a:r>
              <a:rPr lang="hu-HU" sz="2800" i="1" dirty="0" smtClean="0"/>
              <a:t>Pedagógus </a:t>
            </a:r>
            <a:r>
              <a:rPr lang="hu-HU" sz="2800" i="1" dirty="0" smtClean="0"/>
              <a:t>szint 9 </a:t>
            </a:r>
            <a:r>
              <a:rPr lang="hu-HU" sz="2800" i="1" dirty="0" smtClean="0"/>
              <a:t>területe</a:t>
            </a:r>
          </a:p>
          <a:p>
            <a:r>
              <a:rPr lang="hu-HU" b="1" i="1" dirty="0" smtClean="0"/>
              <a:t>A környezeti nevelésben mutatott jártasság, a fenntarthatóság értékrendjének hiteles képviselete és a környezettudatossághoz kapcsolódó attitűdök formálásának </a:t>
            </a:r>
            <a:r>
              <a:rPr lang="hu-HU" b="1" i="1" dirty="0" smtClean="0"/>
              <a:t>módja</a:t>
            </a:r>
          </a:p>
          <a:p>
            <a:r>
              <a:rPr lang="hu-HU" i="1" dirty="0" smtClean="0"/>
              <a:t>A vezetői szinten tartalmilag </a:t>
            </a:r>
            <a:r>
              <a:rPr lang="hu-HU" i="1" dirty="0" smtClean="0"/>
              <a:t>itt is megjelenik, de nem került be újabb értékelési terület.</a:t>
            </a:r>
          </a:p>
          <a:p>
            <a:r>
              <a:rPr lang="hu-HU" dirty="0" err="1" smtClean="0"/>
              <a:t>https</a:t>
            </a:r>
            <a:r>
              <a:rPr lang="hu-HU" dirty="0" smtClean="0"/>
              <a:t>://</a:t>
            </a:r>
            <a:r>
              <a:rPr lang="hu-HU" dirty="0" err="1" smtClean="0"/>
              <a:t>www.oktatas.hu</a:t>
            </a:r>
            <a:r>
              <a:rPr lang="hu-HU" dirty="0" smtClean="0"/>
              <a:t>/pub_bin/</a:t>
            </a:r>
            <a:r>
              <a:rPr lang="hu-HU" dirty="0" err="1" smtClean="0"/>
              <a:t>dload</a:t>
            </a:r>
            <a:r>
              <a:rPr lang="hu-HU" dirty="0" smtClean="0"/>
              <a:t>/</a:t>
            </a:r>
            <a:r>
              <a:rPr lang="hu-HU" dirty="0" err="1" smtClean="0"/>
              <a:t>pem</a:t>
            </a:r>
            <a:r>
              <a:rPr lang="hu-HU" dirty="0" smtClean="0"/>
              <a:t>/</a:t>
            </a:r>
            <a:r>
              <a:rPr lang="hu-HU" dirty="0" err="1" smtClean="0"/>
              <a:t>Onertekelesi</a:t>
            </a:r>
            <a:r>
              <a:rPr lang="hu-HU" dirty="0" smtClean="0"/>
              <a:t>_</a:t>
            </a:r>
            <a:r>
              <a:rPr lang="hu-HU" dirty="0" err="1" smtClean="0"/>
              <a:t>kezikonyv.pdf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138873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653" y="753228"/>
            <a:ext cx="10156530" cy="1080938"/>
          </a:xfrm>
        </p:spPr>
        <p:txBody>
          <a:bodyPr/>
          <a:lstStyle/>
          <a:p>
            <a:r>
              <a:rPr lang="hu-HU" dirty="0"/>
              <a:t>2</a:t>
            </a:r>
            <a:r>
              <a:rPr lang="hu-HU" dirty="0" smtClean="0"/>
              <a:t>.Előző tanév eredményei, jó gyakorlatok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4129" y="2192594"/>
            <a:ext cx="11454581" cy="4414683"/>
          </a:xfrm>
        </p:spPr>
        <p:txBody>
          <a:bodyPr/>
          <a:lstStyle/>
          <a:p>
            <a:r>
              <a:rPr lang="hu-HU" dirty="0" smtClean="0"/>
              <a:t>Csoportmunka, online konzultációk, </a:t>
            </a:r>
            <a:r>
              <a:rPr lang="hu-HU" dirty="0" err="1" smtClean="0"/>
              <a:t>google</a:t>
            </a:r>
            <a:r>
              <a:rPr lang="hu-HU" dirty="0" smtClean="0"/>
              <a:t> eszközök </a:t>
            </a:r>
            <a:r>
              <a:rPr lang="hu-HU" dirty="0" smtClean="0"/>
              <a:t>használata</a:t>
            </a:r>
          </a:p>
          <a:p>
            <a:r>
              <a:rPr lang="hu-HU" dirty="0" smtClean="0"/>
              <a:t>Az aktuális vezetői önértékelések </a:t>
            </a:r>
            <a:r>
              <a:rPr lang="hu-HU" dirty="0" smtClean="0"/>
              <a:t>lebonyolítása</a:t>
            </a:r>
          </a:p>
          <a:p>
            <a:r>
              <a:rPr lang="hu-HU" dirty="0" smtClean="0"/>
              <a:t>Beszámolók megírásához az elégedettségmérés megvalósulásának </a:t>
            </a:r>
            <a:r>
              <a:rPr lang="hu-HU" dirty="0" smtClean="0"/>
              <a:t>segítése</a:t>
            </a:r>
          </a:p>
          <a:p>
            <a:r>
              <a:rPr lang="hu-HU" dirty="0" smtClean="0"/>
              <a:t>A tagintézményekben dolgozó munkacsoport vezetők segítése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43191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8659" y="753228"/>
            <a:ext cx="10215524" cy="1080938"/>
          </a:xfrm>
        </p:spPr>
        <p:txBody>
          <a:bodyPr/>
          <a:lstStyle/>
          <a:p>
            <a:r>
              <a:rPr lang="hu-HU" dirty="0"/>
              <a:t>3</a:t>
            </a:r>
            <a:r>
              <a:rPr lang="hu-HU" dirty="0" smtClean="0"/>
              <a:t>. Munkaközösségi </a:t>
            </a:r>
            <a:r>
              <a:rPr lang="hu-HU" dirty="0"/>
              <a:t>értekezletek </a:t>
            </a:r>
            <a:r>
              <a:rPr lang="hu-HU" dirty="0" smtClean="0"/>
              <a:t>tervezett időpontjai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3961" y="2104102"/>
            <a:ext cx="11366090" cy="4513007"/>
          </a:xfrm>
        </p:spPr>
        <p:txBody>
          <a:bodyPr>
            <a:normAutofit/>
          </a:bodyPr>
          <a:lstStyle/>
          <a:p>
            <a:r>
              <a:rPr lang="hu-HU" b="1" dirty="0" err="1" smtClean="0"/>
              <a:t>I.félév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2021.09.30. (csütörtök) 11.45-14.00</a:t>
            </a:r>
          </a:p>
          <a:p>
            <a:r>
              <a:rPr lang="hu-HU" dirty="0" smtClean="0"/>
              <a:t>2021.11.11.(csütörtök) </a:t>
            </a:r>
            <a:r>
              <a:rPr lang="hu-HU" dirty="0" smtClean="0"/>
              <a:t>11.45-14.00</a:t>
            </a:r>
            <a:r>
              <a:rPr lang="hu-HU" b="1" dirty="0" smtClean="0"/>
              <a:t/>
            </a:r>
            <a:br>
              <a:rPr lang="hu-HU" b="1" dirty="0" smtClean="0"/>
            </a:br>
            <a:endParaRPr lang="hu-HU" dirty="0" smtClean="0"/>
          </a:p>
          <a:p>
            <a:r>
              <a:rPr lang="hu-HU" b="1" dirty="0" err="1" smtClean="0"/>
              <a:t>II.félév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2022.02.17.(csütörtök) 11.45-14.00</a:t>
            </a:r>
          </a:p>
          <a:p>
            <a:r>
              <a:rPr lang="hu-HU" dirty="0" smtClean="0"/>
              <a:t>2022.05.19. (csütörtök) 11.45-14.00</a:t>
            </a:r>
          </a:p>
          <a:p>
            <a:pPr>
              <a:buNone/>
            </a:pP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760125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4</a:t>
            </a:r>
            <a:r>
              <a:rPr lang="hu-HU" dirty="0" smtClean="0"/>
              <a:t>. </a:t>
            </a:r>
            <a:r>
              <a:rPr lang="hu-HU" dirty="0"/>
              <a:t>Tervezett munkaközösségi témák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4465" y="2094271"/>
            <a:ext cx="11307096" cy="4572000"/>
          </a:xfrm>
        </p:spPr>
        <p:txBody>
          <a:bodyPr>
            <a:normAutofit fontScale="92500"/>
          </a:bodyPr>
          <a:lstStyle/>
          <a:p>
            <a:pPr lvl="0"/>
            <a:r>
              <a:rPr lang="hu-HU" dirty="0" smtClean="0"/>
              <a:t>A munkaközösségi tagok </a:t>
            </a:r>
            <a:r>
              <a:rPr lang="hu-HU" dirty="0" smtClean="0"/>
              <a:t>bemutatkozása</a:t>
            </a:r>
          </a:p>
          <a:p>
            <a:pPr lvl="0"/>
            <a:r>
              <a:rPr lang="hu-HU" dirty="0" smtClean="0"/>
              <a:t>Az </a:t>
            </a:r>
            <a:r>
              <a:rPr lang="hu-HU" dirty="0" smtClean="0"/>
              <a:t>intézményi önértékeléshez kapcsolódó 2021. </a:t>
            </a:r>
            <a:r>
              <a:rPr lang="hu-HU" dirty="0" err="1" smtClean="0"/>
              <a:t>01.01-től</a:t>
            </a:r>
            <a:r>
              <a:rPr lang="hu-HU" dirty="0" smtClean="0"/>
              <a:t> hatályos dokumentumok, sablonok, táblázatok áttekintése az egységes vezetés érdekében</a:t>
            </a:r>
          </a:p>
          <a:p>
            <a:pPr lvl="0"/>
            <a:r>
              <a:rPr lang="hu-HU" b="1" dirty="0" smtClean="0"/>
              <a:t> </a:t>
            </a:r>
            <a:r>
              <a:rPr lang="hu-HU" dirty="0" smtClean="0"/>
              <a:t>A tagintézményben szerveződő önértékelési munkacsoport kialakításának tapasztalatai, feladatai, a szerveződéssel kapcsolatos észrevételek.</a:t>
            </a:r>
          </a:p>
          <a:p>
            <a:pPr lvl="0"/>
            <a:r>
              <a:rPr lang="hu-HU" dirty="0" smtClean="0"/>
              <a:t>Az </a:t>
            </a:r>
            <a:r>
              <a:rPr lang="hu-HU" dirty="0" smtClean="0"/>
              <a:t>intézményi önértékeléshez kapcsolódó 2021. </a:t>
            </a:r>
            <a:r>
              <a:rPr lang="hu-HU" dirty="0" err="1" smtClean="0"/>
              <a:t>01.01-től</a:t>
            </a:r>
            <a:r>
              <a:rPr lang="hu-HU" dirty="0" smtClean="0"/>
              <a:t> hatályos dokumentumok, sablonok, táblázatok áttekintése az egységes vezetés </a:t>
            </a:r>
            <a:r>
              <a:rPr lang="hu-HU" dirty="0" smtClean="0"/>
              <a:t>érdekében</a:t>
            </a:r>
            <a:endParaRPr lang="hu-HU" dirty="0" smtClean="0"/>
          </a:p>
          <a:p>
            <a:pPr lvl="0"/>
            <a:r>
              <a:rPr lang="hu-HU" dirty="0" smtClean="0"/>
              <a:t>Aktuális önértékelések lebonyolításának segítése, jogszabályi változások áttekintése, sablonváltoztatási javaslatok az Önértékelési kézikönyvnek megfelelően</a:t>
            </a:r>
          </a:p>
          <a:p>
            <a:pPr lvl="0"/>
            <a:r>
              <a:rPr lang="hu-HU" dirty="0" smtClean="0"/>
              <a:t>A kérdőívek sokfélesége, adminisztrációs </a:t>
            </a:r>
            <a:r>
              <a:rPr lang="hu-HU" dirty="0" smtClean="0"/>
              <a:t>praktikumok</a:t>
            </a:r>
            <a:endParaRPr lang="hu-HU" dirty="0" smtClean="0"/>
          </a:p>
          <a:p>
            <a:pPr lvl="0"/>
            <a:r>
              <a:rPr lang="hu-HU" dirty="0" smtClean="0"/>
              <a:t>Az éves önértékelési munka elemzése, értékelése. </a:t>
            </a:r>
            <a:r>
              <a:rPr lang="hu-HU" dirty="0" smtClean="0"/>
              <a:t>További </a:t>
            </a:r>
            <a:r>
              <a:rPr lang="hu-HU" dirty="0" smtClean="0"/>
              <a:t>tervek </a:t>
            </a:r>
            <a:r>
              <a:rPr lang="hu-HU" dirty="0" smtClean="0"/>
              <a:t>megbeszélése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279067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818" y="861383"/>
            <a:ext cx="10166364" cy="1080938"/>
          </a:xfrm>
        </p:spPr>
        <p:txBody>
          <a:bodyPr>
            <a:normAutofit fontScale="90000"/>
          </a:bodyPr>
          <a:lstStyle/>
          <a:p>
            <a:r>
              <a:rPr lang="hu-HU" sz="4000" dirty="0"/>
              <a:t>5</a:t>
            </a:r>
            <a:r>
              <a:rPr lang="hu-HU" sz="4000" dirty="0" smtClean="0"/>
              <a:t>. </a:t>
            </a:r>
            <a:r>
              <a:rPr lang="hu-HU" sz="4000" dirty="0"/>
              <a:t>A munkaközösség legfontosabb célkitűzései a 2021/2022 első félévében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6310" y="2143432"/>
            <a:ext cx="11661057" cy="4444181"/>
          </a:xfrm>
        </p:spPr>
        <p:txBody>
          <a:bodyPr/>
          <a:lstStyle/>
          <a:p>
            <a:r>
              <a:rPr lang="hu-HU" dirty="0" err="1" smtClean="0"/>
              <a:t>HGE</a:t>
            </a:r>
            <a:r>
              <a:rPr lang="hu-HU" dirty="0" smtClean="0"/>
              <a:t> </a:t>
            </a:r>
            <a:r>
              <a:rPr lang="hu-HU" dirty="0" err="1" smtClean="0"/>
              <a:t>-Hatékonyság</a:t>
            </a:r>
            <a:r>
              <a:rPr lang="hu-HU" dirty="0" smtClean="0"/>
              <a:t>, gördülékenység, együttműködés (Munkaközösségben, tagintézményekben, Főigazgatóság felé</a:t>
            </a:r>
          </a:p>
          <a:p>
            <a:pPr>
              <a:buNone/>
            </a:pPr>
            <a:endParaRPr lang="hu-HU" dirty="0" smtClean="0"/>
          </a:p>
          <a:p>
            <a:r>
              <a:rPr lang="hu-HU" i="1" dirty="0" smtClean="0"/>
              <a:t>A </a:t>
            </a:r>
            <a:r>
              <a:rPr lang="hu-HU" i="1" dirty="0" smtClean="0"/>
              <a:t>sikeres és végrehajtható tervezéshez </a:t>
            </a:r>
            <a:r>
              <a:rPr lang="hu-HU" i="1" dirty="0" smtClean="0"/>
              <a:t>szükséges meglévő </a:t>
            </a:r>
            <a:r>
              <a:rPr lang="hu-HU" i="1" dirty="0" smtClean="0"/>
              <a:t>személyes és szervezeti szintű tapasztalatok, vezetői rutin, az önértékelés lebonyolításában részt vevők részéről a felhalmozódott értékelési és végrehajtási </a:t>
            </a:r>
            <a:r>
              <a:rPr lang="hu-HU" i="1" dirty="0" smtClean="0"/>
              <a:t>tapasztalatok ismertetése, összegyűjtése</a:t>
            </a:r>
          </a:p>
          <a:p>
            <a:endParaRPr lang="hu-HU" i="1" dirty="0" smtClean="0"/>
          </a:p>
          <a:p>
            <a:r>
              <a:rPr lang="hu-HU" i="1" dirty="0" smtClean="0"/>
              <a:t>Egyre </a:t>
            </a:r>
            <a:r>
              <a:rPr lang="hu-HU" i="1" dirty="0" smtClean="0"/>
              <a:t>hatékonyabb, eredményesebb intézményi </a:t>
            </a:r>
            <a:r>
              <a:rPr lang="hu-HU" i="1" dirty="0" smtClean="0"/>
              <a:t>önértékelés koordinálása, segítségnyújtás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831870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7317" y="753228"/>
            <a:ext cx="10136866" cy="1080938"/>
          </a:xfrm>
        </p:spPr>
        <p:txBody>
          <a:bodyPr>
            <a:normAutofit/>
          </a:bodyPr>
          <a:lstStyle/>
          <a:p>
            <a:r>
              <a:rPr lang="hu-HU" sz="3400" dirty="0" smtClean="0"/>
              <a:t>6. </a:t>
            </a:r>
            <a:r>
              <a:rPr lang="hu-HU" sz="3400" dirty="0"/>
              <a:t>A munkaközösség legfontosabb szakmai </a:t>
            </a:r>
            <a:r>
              <a:rPr lang="hu-HU" sz="3400" dirty="0" smtClean="0"/>
              <a:t>kérdései</a:t>
            </a:r>
            <a:r>
              <a:rPr lang="hu-HU" sz="3400" dirty="0"/>
              <a:t/>
            </a:r>
            <a:br>
              <a:rPr lang="hu-HU" sz="3400" dirty="0"/>
            </a:br>
            <a:endParaRPr lang="hu-HU" sz="3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7317" y="2202426"/>
            <a:ext cx="11759380" cy="4444179"/>
          </a:xfrm>
        </p:spPr>
        <p:txBody>
          <a:bodyPr/>
          <a:lstStyle/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smtClean="0"/>
              <a:t>jelen </a:t>
            </a:r>
            <a:r>
              <a:rPr lang="hu-HU" dirty="0" smtClean="0"/>
              <a:t>évi tervezésnél mely önértékeléseket végezzük el (pedagógus, vezetői, ahol esedékes)?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xmlns="" val="621416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9961" y="788277"/>
            <a:ext cx="12210362" cy="59959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12800" dirty="0" smtClean="0"/>
              <a:t>7.A munkaközösség felmerülő nehézségei és ezekre </a:t>
            </a:r>
          </a:p>
          <a:p>
            <a:pPr marL="0" indent="0">
              <a:buNone/>
            </a:pPr>
            <a:r>
              <a:rPr lang="hu-HU" sz="12800" dirty="0" smtClean="0"/>
              <a:t>megoldási javaslatok</a:t>
            </a:r>
            <a:endParaRPr lang="hu-HU" sz="12800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7200" dirty="0" smtClean="0"/>
              <a:t>1.</a:t>
            </a:r>
          </a:p>
          <a:p>
            <a:pPr marL="0" indent="0">
              <a:buNone/>
            </a:pPr>
            <a:r>
              <a:rPr lang="hu-HU" sz="7200" dirty="0" smtClean="0"/>
              <a:t>Nehézség:Adminisztrációs terhek </a:t>
            </a:r>
            <a:endParaRPr lang="hu-HU" sz="8000" dirty="0" smtClean="0"/>
          </a:p>
          <a:p>
            <a:pPr marL="0" indent="0">
              <a:buNone/>
            </a:pPr>
            <a:r>
              <a:rPr lang="hu-HU" sz="7200" dirty="0" smtClean="0"/>
              <a:t>Megoldási javaslat:Feladatok leosztása, tervszerűség,ajánlások megfogalmazása a csoportműködés kereteihez,a munkaközösség vezetők bevonása tagintézményi szinten, önértékelési ütemterv elkészítése havi bontásban az értékelendő esetében</a:t>
            </a:r>
            <a:endParaRPr lang="hu-HU" sz="7200" dirty="0"/>
          </a:p>
          <a:p>
            <a:pPr marL="0" indent="0">
              <a:buNone/>
            </a:pPr>
            <a:r>
              <a:rPr lang="hu-HU" sz="7200" dirty="0" smtClean="0"/>
              <a:t>2.</a:t>
            </a:r>
            <a:endParaRPr lang="hu-HU" sz="7200" dirty="0"/>
          </a:p>
          <a:p>
            <a:pPr marL="0" indent="0">
              <a:buNone/>
            </a:pPr>
            <a:r>
              <a:rPr lang="hu-HU" sz="7200" dirty="0" smtClean="0"/>
              <a:t>Nehézség:Távozó,érkező munkacsoport-vezetők együttműködésének kérdései</a:t>
            </a:r>
          </a:p>
          <a:p>
            <a:pPr marL="0" indent="0">
              <a:buNone/>
            </a:pPr>
            <a:r>
              <a:rPr lang="hu-HU" sz="7200" dirty="0" smtClean="0"/>
              <a:t>Megoldási </a:t>
            </a:r>
            <a:r>
              <a:rPr lang="hu-HU" sz="7200" dirty="0"/>
              <a:t>javaslat</a:t>
            </a:r>
            <a:r>
              <a:rPr lang="hu-HU" sz="7200" dirty="0" smtClean="0"/>
              <a:t>: Szervezettség, pontos információk megléte és cseréje,  időmenedzsment, feladatpontosítás, mentorszerep</a:t>
            </a:r>
            <a:endParaRPr lang="hu-HU" sz="7200" dirty="0" smtClean="0"/>
          </a:p>
          <a:p>
            <a:pPr marL="0" indent="0">
              <a:buNone/>
            </a:pPr>
            <a:r>
              <a:rPr lang="hu-HU" sz="7200" dirty="0" smtClean="0"/>
              <a:t>3.</a:t>
            </a:r>
            <a:endParaRPr lang="hu-HU" sz="7200" dirty="0"/>
          </a:p>
          <a:p>
            <a:pPr marL="0" indent="0">
              <a:buNone/>
            </a:pPr>
            <a:r>
              <a:rPr lang="hu-HU" sz="7200" dirty="0" smtClean="0"/>
              <a:t>Nehézség:Szakmai felkészültség, motiváltság</a:t>
            </a:r>
            <a:endParaRPr lang="hu-HU" sz="7200" dirty="0"/>
          </a:p>
          <a:p>
            <a:pPr marL="0" indent="0">
              <a:buNone/>
            </a:pPr>
            <a:r>
              <a:rPr lang="hu-HU" sz="7200" dirty="0"/>
              <a:t>Megoldási </a:t>
            </a:r>
            <a:r>
              <a:rPr lang="hu-HU" sz="7200" dirty="0" smtClean="0"/>
              <a:t>javaslat:Felkészítő dokumentumok, az önértékelési munkacsoport tagok munkaköri leírása</a:t>
            </a:r>
            <a:endParaRPr lang="hu-HU" sz="7200" dirty="0"/>
          </a:p>
          <a:p>
            <a:pPr marL="0" indent="0">
              <a:buNone/>
            </a:pPr>
            <a:r>
              <a:rPr lang="hu-HU" sz="7200" dirty="0" smtClean="0"/>
              <a:t>4.</a:t>
            </a:r>
            <a:endParaRPr lang="hu-HU" sz="7200" dirty="0"/>
          </a:p>
          <a:p>
            <a:pPr marL="0" indent="0">
              <a:buNone/>
            </a:pPr>
            <a:r>
              <a:rPr lang="hu-HU" sz="7200" dirty="0" smtClean="0"/>
              <a:t>Nehézség:Informatikai háttér</a:t>
            </a:r>
            <a:endParaRPr lang="hu-HU" sz="7200" dirty="0"/>
          </a:p>
          <a:p>
            <a:pPr marL="0" indent="0">
              <a:buNone/>
            </a:pPr>
            <a:r>
              <a:rPr lang="hu-HU" sz="7200" dirty="0"/>
              <a:t>Megoldási javaslat</a:t>
            </a:r>
            <a:r>
              <a:rPr lang="hu-HU" sz="7200" dirty="0" smtClean="0"/>
              <a:t>: Korszerűsítés</a:t>
            </a:r>
            <a:endParaRPr lang="hu-HU" sz="7200" dirty="0"/>
          </a:p>
          <a:p>
            <a:pPr marL="0" indent="0">
              <a:buNone/>
            </a:pPr>
            <a:endParaRPr lang="hu-HU" sz="6400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81943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277</TotalTime>
  <Words>354</Words>
  <Application>Microsoft Office PowerPoint</Application>
  <PresentationFormat>Egyéni</PresentationFormat>
  <Paragraphs>66</Paragraphs>
  <Slides>9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Berlin</vt:lpstr>
      <vt:lpstr>2021/2022 tanév I. félévére vonatkozó munkaközösségi munkaterv </vt:lpstr>
      <vt:lpstr>1. A munkaközösség szakmai területén bevezetett jogszabályi változások 2021. augusztus 31-ig (amennyiben vannak) </vt:lpstr>
      <vt:lpstr>2.Előző tanév eredményei, jó gyakorlatok</vt:lpstr>
      <vt:lpstr>3. Munkaközösségi értekezletek tervezett időpontjai</vt:lpstr>
      <vt:lpstr>4. Tervezett munkaközösségi témák </vt:lpstr>
      <vt:lpstr>5. A munkaközösség legfontosabb célkitűzései a 2021/2022 első félévében </vt:lpstr>
      <vt:lpstr>6. A munkaközösség legfontosabb szakmai kérdései </vt:lpstr>
      <vt:lpstr>8. dia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11</cp:lastModifiedBy>
  <cp:revision>51</cp:revision>
  <dcterms:created xsi:type="dcterms:W3CDTF">2017-01-05T09:06:31Z</dcterms:created>
  <dcterms:modified xsi:type="dcterms:W3CDTF">2021-09-15T18:09:35Z</dcterms:modified>
</cp:coreProperties>
</file>