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7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2020.06.09.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2020.05.11.</a:t>
            </a:r>
          </a:p>
          <a:p>
            <a:r>
              <a:rPr lang="hu-HU" sz="2400" dirty="0" smtClean="0"/>
              <a:t>Cím: </a:t>
            </a:r>
            <a:r>
              <a:rPr lang="hu-HU" sz="2400" b="1" dirty="0"/>
              <a:t>Microsoft </a:t>
            </a:r>
            <a:r>
              <a:rPr lang="hu-HU" sz="2400" b="1" dirty="0" err="1"/>
              <a:t>Teams</a:t>
            </a:r>
            <a:r>
              <a:rPr lang="hu-HU" sz="2400" b="1" dirty="0"/>
              <a:t> </a:t>
            </a:r>
            <a:r>
              <a:rPr lang="hu-HU" sz="2400" dirty="0" smtClean="0"/>
              <a:t>alkalmazáson keresztül </a:t>
            </a:r>
          </a:p>
          <a:p>
            <a:r>
              <a:rPr lang="hu-HU" sz="2400" dirty="0" smtClean="0"/>
              <a:t>Munkaközösség-vezető: Juhászné Darvas Gyöngyi</a:t>
            </a:r>
          </a:p>
          <a:p>
            <a:r>
              <a:rPr lang="hu-HU" sz="2400" dirty="0" smtClean="0"/>
              <a:t>E-mail: </a:t>
            </a:r>
            <a:r>
              <a:rPr lang="hu-HU" sz="2400" dirty="0" err="1"/>
              <a:t>pmpsz.szakertoi.munkakozosseg</a:t>
            </a:r>
            <a:r>
              <a:rPr lang="hu-HU" sz="2400" dirty="0"/>
              <a:t>@</a:t>
            </a:r>
            <a:r>
              <a:rPr lang="hu-HU" sz="2400" dirty="0" err="1"/>
              <a:t>gmail.co</a:t>
            </a: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Szakértői tevékenység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061480" y="960089"/>
            <a:ext cx="8447312" cy="526868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3300" b="1" dirty="0" smtClean="0"/>
              <a:t>A munkaközösség legfontosabb célkitűzései a 2019/2020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 smtClean="0"/>
              <a:t>A számos jogszabályi változás naprakész követése és alkalmazása </a:t>
            </a:r>
          </a:p>
          <a:p>
            <a:r>
              <a:rPr lang="hu-HU" sz="2400" b="1" dirty="0" smtClean="0"/>
              <a:t>Az iskolaköteles korú gyermekek vizsgálatával kapcsolatos kérdések figyelemmel kísérése </a:t>
            </a:r>
          </a:p>
          <a:p>
            <a:r>
              <a:rPr lang="hu-HU" sz="2400" b="1" dirty="0" smtClean="0"/>
              <a:t>A szakértői tevékenységgel kapcsolatos ellátó rendszer feltérképezése</a:t>
            </a:r>
          </a:p>
          <a:p>
            <a:endParaRPr lang="hu-HU" sz="2400" b="1" dirty="0" smtClean="0"/>
          </a:p>
          <a:p>
            <a:pPr marL="0" indent="0">
              <a:buNone/>
            </a:pPr>
            <a:endParaRPr lang="hu-HU" sz="2400" b="1" dirty="0" smtClean="0"/>
          </a:p>
          <a:p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 lnSpcReduction="10000"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2019/2020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jogszabályi változások figyelemmel kísérése</a:t>
            </a:r>
          </a:p>
          <a:p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megváltozott jogszabályi környezetben sikeresen lezajlott az iskolaköteles korú gyermekek vizsgálata, és ennek megbeszélése  </a:t>
            </a:r>
          </a:p>
          <a:p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szakértői munkát kiegészítő ellátó rendszer feltérképezése, az ajánlható vizsgáló és fejlesztő helyek összegyűjtése,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lista közreadása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 online módon történő szakértői munka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kérdéseinek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megosztása, egymás segítése</a:t>
            </a:r>
          </a:p>
          <a:p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18 hó alatti gyermekek szakértői vizsgálatának menete, az egyes szakfeladatok együttműködése ezen a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területen – egységes eljárásrend áttekintése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2020. június 9.-ig, amennyiben vannak</a:t>
            </a:r>
            <a:r>
              <a:rPr lang="hu-HU" sz="2400" b="1" dirty="0" smtClean="0"/>
              <a:t>:</a:t>
            </a:r>
          </a:p>
          <a:p>
            <a:pPr marL="0" indent="0">
              <a:buNone/>
            </a:pPr>
            <a:r>
              <a:rPr lang="hu-HU" sz="2400" b="1" dirty="0" smtClean="0"/>
              <a:t>A tanév során s</a:t>
            </a:r>
            <a:r>
              <a:rPr lang="hu-HU" sz="2400" b="1" dirty="0" smtClean="0"/>
              <a:t>zéleskörű változás volt, a munkánkat meghatározó jogszabályok közül változott:</a:t>
            </a:r>
            <a:endParaRPr lang="hu-HU" sz="2400" b="1" dirty="0" smtClean="0"/>
          </a:p>
          <a:p>
            <a:r>
              <a:rPr lang="hu-HU" sz="2400" u="sng" dirty="0">
                <a:solidFill>
                  <a:srgbClr val="002060"/>
                </a:solidFill>
              </a:rPr>
              <a:t>A nemzeti köznevelésről szóló 2011. évi CXC. törvény</a:t>
            </a:r>
            <a:r>
              <a:rPr lang="hu-HU" sz="24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it-IT" sz="2400" u="sng" dirty="0">
                <a:solidFill>
                  <a:srgbClr val="002060"/>
                </a:solidFill>
              </a:rPr>
              <a:t>15/2013. (II. </a:t>
            </a:r>
            <a:r>
              <a:rPr lang="it-IT" sz="2400" u="sng" dirty="0">
                <a:solidFill>
                  <a:srgbClr val="002060"/>
                </a:solidFill>
              </a:rPr>
              <a:t>26.) EMMI rendele</a:t>
            </a:r>
            <a:r>
              <a:rPr lang="hu-HU" sz="2400" u="sng" dirty="0" smtClean="0">
                <a:solidFill>
                  <a:srgbClr val="002060"/>
                </a:solidFill>
              </a:rPr>
              <a:t>t</a:t>
            </a:r>
          </a:p>
          <a:p>
            <a:r>
              <a:rPr lang="hu-HU" sz="2400" u="sng" dirty="0">
                <a:solidFill>
                  <a:srgbClr val="002060"/>
                </a:solidFill>
              </a:rPr>
              <a:t>229/2012. (VIII. 28.) Korm. rendelet a nemzeti köznevelésről szóló törvény </a:t>
            </a:r>
            <a:r>
              <a:rPr lang="hu-HU" sz="2400" u="sng" dirty="0" smtClean="0">
                <a:solidFill>
                  <a:srgbClr val="002060"/>
                </a:solidFill>
              </a:rPr>
              <a:t>végrehajtásáról</a:t>
            </a:r>
          </a:p>
          <a:p>
            <a:r>
              <a:rPr lang="hu-HU" sz="2400" u="sng" dirty="0">
                <a:solidFill>
                  <a:srgbClr val="002060"/>
                </a:solidFill>
              </a:rPr>
              <a:t>121/2013. (IV. 26.) Korm. rendelet az Oktatási Hivatalról</a:t>
            </a:r>
          </a:p>
          <a:p>
            <a:endParaRPr lang="hu-HU" sz="2400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r>
              <a:rPr lang="hu-HU" sz="2400" b="1" dirty="0" smtClean="0"/>
              <a:t>által érintett jelentősebb területek:</a:t>
            </a:r>
            <a:endParaRPr lang="hu-HU" sz="2400" b="1" dirty="0"/>
          </a:p>
          <a:p>
            <a:r>
              <a:rPr lang="hu-HU" sz="2400" u="sng" dirty="0">
                <a:solidFill>
                  <a:srgbClr val="002060"/>
                </a:solidFill>
              </a:rPr>
              <a:t>a kötelező óvodáztatás szabályozása </a:t>
            </a:r>
            <a:endParaRPr lang="hu-HU" sz="2400" u="sng" dirty="0" smtClean="0">
              <a:solidFill>
                <a:srgbClr val="002060"/>
              </a:solidFill>
            </a:endParaRPr>
          </a:p>
          <a:p>
            <a:r>
              <a:rPr lang="hu-HU" sz="2400" u="sng" dirty="0" smtClean="0">
                <a:solidFill>
                  <a:srgbClr val="002060"/>
                </a:solidFill>
              </a:rPr>
              <a:t>Az egyéni munkarenddel kapcsolatos feladataink</a:t>
            </a:r>
          </a:p>
          <a:p>
            <a:r>
              <a:rPr lang="hu-HU" sz="2400" u="sng" dirty="0" smtClean="0">
                <a:solidFill>
                  <a:srgbClr val="002060"/>
                </a:solidFill>
              </a:rPr>
              <a:t>Az iskolaköteles korú gyermekek vizsgálata és az </a:t>
            </a:r>
            <a:r>
              <a:rPr lang="hu-HU" sz="2400" u="sng" dirty="0">
                <a:solidFill>
                  <a:srgbClr val="002060"/>
                </a:solidFill>
              </a:rPr>
              <a:t>iskolakezdés elhalasztásáról szóló </a:t>
            </a:r>
            <a:r>
              <a:rPr lang="hu-HU" sz="2400" u="sng" dirty="0" smtClean="0">
                <a:solidFill>
                  <a:srgbClr val="002060"/>
                </a:solidFill>
              </a:rPr>
              <a:t>döntés lehetősége</a:t>
            </a:r>
          </a:p>
          <a:p>
            <a:r>
              <a:rPr lang="hu-HU" sz="2400" u="sng" dirty="0">
                <a:solidFill>
                  <a:srgbClr val="002060"/>
                </a:solidFill>
              </a:rPr>
              <a:t> a tizennyolc hónapnál fiatalabb </a:t>
            </a:r>
            <a:r>
              <a:rPr lang="hu-HU" sz="2400" u="sng" dirty="0" smtClean="0">
                <a:solidFill>
                  <a:srgbClr val="002060"/>
                </a:solidFill>
              </a:rPr>
              <a:t>gyermekek vizsgálata </a:t>
            </a:r>
          </a:p>
          <a:p>
            <a:r>
              <a:rPr lang="hu-HU" sz="2400" u="sng" dirty="0" smtClean="0">
                <a:solidFill>
                  <a:srgbClr val="002060"/>
                </a:solidFill>
              </a:rPr>
              <a:t> A hatósági eljárások átkerülése a járási hivataltól a tankerületi központhoz </a:t>
            </a:r>
            <a:endParaRPr lang="hu-HU" sz="2400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3762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A következő tanévben hogyan fog alakulni az iskolaköteles kort elért, de még „éretlen” gyermekek vizsgálata</a:t>
            </a: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Az online működési mód miatt feltorlódott feladatok ütemezése 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301</TotalTime>
  <Words>264</Words>
  <Application>Microsoft Office PowerPoint</Application>
  <PresentationFormat>Szélesvásznú</PresentationFormat>
  <Paragraphs>54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Szálak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User2</cp:lastModifiedBy>
  <cp:revision>38</cp:revision>
  <dcterms:created xsi:type="dcterms:W3CDTF">2017-01-05T09:06:31Z</dcterms:created>
  <dcterms:modified xsi:type="dcterms:W3CDTF">2020-06-09T08:03:08Z</dcterms:modified>
</cp:coreProperties>
</file>