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73" r:id="rId4"/>
    <p:sldId id="272" r:id="rId5"/>
    <p:sldId id="268" r:id="rId6"/>
    <p:sldId id="274" r:id="rId7"/>
    <p:sldId id="275" r:id="rId8"/>
    <p:sldId id="276" r:id="rId9"/>
    <p:sldId id="269" r:id="rId10"/>
    <p:sldId id="270" r:id="rId11"/>
    <p:sldId id="271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2020.02.03.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2020.02.03.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jt.hu/cgi_bin/njt_doc.cgi?docid=139880.370721#foot1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jt.hu/cgi_bin/njt_doc.cgi?docid=139880.370723#foot29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85432" y="2130725"/>
            <a:ext cx="8144134" cy="2174462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PMPSZ </a:t>
            </a:r>
            <a:br>
              <a:rPr lang="hu-HU" sz="4000" dirty="0" smtClean="0"/>
            </a:br>
            <a:r>
              <a:rPr lang="hu-HU" sz="4000" dirty="0" smtClean="0"/>
              <a:t>2019/2020 tanév I. félévre szóló Szakértői tevékenység munkaközösség munkatervi beszámolója</a:t>
            </a:r>
            <a:endParaRPr lang="hu-HU" sz="4000" dirty="0"/>
          </a:p>
        </p:txBody>
      </p:sp>
      <p:sp>
        <p:nvSpPr>
          <p:cNvPr id="6" name="Alcím 2"/>
          <p:cNvSpPr>
            <a:spLocks noGrp="1"/>
          </p:cNvSpPr>
          <p:nvPr>
            <p:ph type="subTitle" idx="1"/>
          </p:nvPr>
        </p:nvSpPr>
        <p:spPr>
          <a:xfrm>
            <a:off x="1048512" y="4674455"/>
            <a:ext cx="7886958" cy="1519081"/>
          </a:xfrm>
        </p:spPr>
        <p:txBody>
          <a:bodyPr>
            <a:normAutofit lnSpcReduction="10000"/>
          </a:bodyPr>
          <a:lstStyle/>
          <a:p>
            <a:r>
              <a:rPr lang="hu-HU" sz="2200" dirty="0" smtClean="0"/>
              <a:t>Budapest, 2020. január 30.</a:t>
            </a:r>
          </a:p>
          <a:p>
            <a:r>
              <a:rPr lang="hu-HU" sz="2200" dirty="0" smtClean="0"/>
              <a:t>1052 Budapest, Városház u. 7.</a:t>
            </a:r>
          </a:p>
          <a:p>
            <a:pPr lvl="0"/>
            <a:r>
              <a:rPr lang="hu-HU" dirty="0">
                <a:solidFill>
                  <a:prstClr val="white"/>
                </a:solidFill>
              </a:rPr>
              <a:t>Munkaközösség </a:t>
            </a:r>
            <a:r>
              <a:rPr lang="hu-HU" dirty="0" smtClean="0">
                <a:solidFill>
                  <a:prstClr val="white"/>
                </a:solidFill>
              </a:rPr>
              <a:t>vezető neve: Juhászné Darvas Gyöngyi</a:t>
            </a:r>
            <a:endParaRPr lang="hu-HU" dirty="0">
              <a:solidFill>
                <a:prstClr val="white"/>
              </a:solidFill>
            </a:endParaRPr>
          </a:p>
          <a:p>
            <a:pPr lvl="0"/>
            <a:r>
              <a:rPr lang="hu-HU" dirty="0">
                <a:solidFill>
                  <a:prstClr val="white"/>
                </a:solidFill>
              </a:rPr>
              <a:t>	</a:t>
            </a:r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</a:t>
            </a:r>
            <a:r>
              <a:rPr lang="hu-HU" dirty="0" smtClean="0"/>
              <a:t>szakmai kérdésfelvetései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 lesz a következő tanévben (szept.1-jan.15. között) azokkal az 5-6 év közötti gyerekekkel, akiknél jogos lenne kimondani a további egy év óvodai nevelést, de nem áll fenn BTMN sem SNI? </a:t>
            </a:r>
          </a:p>
          <a:p>
            <a:r>
              <a:rPr lang="hu-HU" dirty="0" smtClean="0"/>
              <a:t> /ld.</a:t>
            </a:r>
            <a:r>
              <a:rPr lang="hu-HU" dirty="0"/>
              <a:t> 15/2013 EMMI rend. 17§ (</a:t>
            </a:r>
            <a:r>
              <a:rPr lang="hu-HU" dirty="0" smtClean="0"/>
              <a:t>L)/</a:t>
            </a:r>
          </a:p>
          <a:p>
            <a:r>
              <a:rPr lang="hu-HU" dirty="0" smtClean="0"/>
              <a:t>Hogy oldjuk majd meg, ha ezek a gyerekek mind OH végzéssel kerülnek hozzánk vizsgálatra?</a:t>
            </a:r>
          </a:p>
          <a:p>
            <a:endParaRPr lang="hu-HU" dirty="0" smtClean="0"/>
          </a:p>
          <a:p>
            <a:r>
              <a:rPr lang="hu-HU" dirty="0" smtClean="0"/>
              <a:t>Hosszú távon lenne-e mód 3DMh </a:t>
            </a:r>
            <a:r>
              <a:rPr lang="hu-HU" dirty="0"/>
              <a:t>diszlexia vizsgáló </a:t>
            </a:r>
            <a:r>
              <a:rPr lang="hu-HU" dirty="0" smtClean="0"/>
              <a:t>eljárás bevezetésére?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</a:t>
            </a:r>
            <a:r>
              <a:rPr lang="hu-HU" sz="3200" dirty="0" smtClean="0"/>
              <a:t>munkaközösség nehézségei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túlterheltség nehézségei az iskolakezdéssel kapcsolatos vizsgálatok miatt; a kollégák fáradtak, betegségekkel küzdenek. </a:t>
            </a:r>
            <a:r>
              <a:rPr lang="hu-HU" dirty="0"/>
              <a:t>A</a:t>
            </a:r>
            <a:r>
              <a:rPr lang="hu-HU" dirty="0" smtClean="0"/>
              <a:t> többi vizsgálat halasztódik, </a:t>
            </a:r>
            <a:r>
              <a:rPr lang="hu-HU" smtClean="0"/>
              <a:t>az ésszerű </a:t>
            </a:r>
            <a:r>
              <a:rPr lang="hu-HU" dirty="0" smtClean="0"/>
              <a:t>munkaszervezés háttérbe szorul.</a:t>
            </a:r>
          </a:p>
          <a:p>
            <a:r>
              <a:rPr lang="hu-HU" dirty="0" smtClean="0"/>
              <a:t>A sok jogszabályváltozás követése, naprakész alkalmazása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!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071030" y="850384"/>
            <a:ext cx="62360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4800" dirty="0">
                <a:solidFill>
                  <a:srgbClr val="FFC000"/>
                </a:solidFill>
              </a:rPr>
              <a:t>Köszönöm a figyelmet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343" y="1906777"/>
            <a:ext cx="6620349" cy="496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2019/2020 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u="sng" dirty="0" smtClean="0"/>
              <a:t>Célok a munkaterv szerint</a:t>
            </a:r>
          </a:p>
          <a:p>
            <a:r>
              <a:rPr lang="hu-HU" dirty="0"/>
              <a:t>Az iskolaérettségi vizsgálatok jogszabályi változásához történő alkalmazkodás, felkészülés</a:t>
            </a:r>
          </a:p>
          <a:p>
            <a:r>
              <a:rPr lang="hu-HU" dirty="0"/>
              <a:t>Konzultáció a megyei szakértői bizottságok vezetőivel aktuális kérdésekről</a:t>
            </a:r>
          </a:p>
          <a:p>
            <a:r>
              <a:rPr lang="hu-HU" dirty="0"/>
              <a:t>A szakértői munkát kiegészítő ellátó rendszer feltérképezése, az ajánlható vizsgáló és fejlesztő helyek összegyűjtése, tapasztalatok megosztása</a:t>
            </a:r>
          </a:p>
          <a:p>
            <a:r>
              <a:rPr lang="hu-HU" dirty="0"/>
              <a:t>3DMh diszlexia vizsgáló eljárás megismerése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u="sng" dirty="0" smtClean="0"/>
              <a:t>Eredmények</a:t>
            </a:r>
          </a:p>
          <a:p>
            <a:r>
              <a:rPr lang="hu-HU" dirty="0" smtClean="0"/>
              <a:t>Az előkészületek és a vizsgálatok általában feszített tempóban zajlottak, tagintézmények megismerték egymás gyakorlatát </a:t>
            </a:r>
          </a:p>
          <a:p>
            <a:r>
              <a:rPr lang="hu-HU" dirty="0" smtClean="0"/>
              <a:t>Telefonon, </a:t>
            </a:r>
            <a:r>
              <a:rPr lang="hu-HU" dirty="0" err="1" smtClean="0"/>
              <a:t>emailben</a:t>
            </a:r>
            <a:r>
              <a:rPr lang="hu-HU" dirty="0" smtClean="0"/>
              <a:t> folyamatos volt a kapcsolat a jogszabályváltozásokkal kapcsolatban </a:t>
            </a:r>
          </a:p>
          <a:p>
            <a:r>
              <a:rPr lang="hu-HU" dirty="0" smtClean="0"/>
              <a:t>A Budapest Fasori </a:t>
            </a:r>
            <a:r>
              <a:rPr lang="hu-HU" dirty="0" smtClean="0"/>
              <a:t>bizottság indulásáról hallottunk beszámolót</a:t>
            </a:r>
          </a:p>
          <a:p>
            <a:r>
              <a:rPr lang="hu-HU" dirty="0" smtClean="0"/>
              <a:t>Adatbankba foglaltuk a tagintézmények által ismert vizsgáló és fejlesztő helyeket—érdemes lenne további tapasztalatokkal frissíteni</a:t>
            </a:r>
          </a:p>
          <a:p>
            <a:r>
              <a:rPr lang="hu-HU" dirty="0"/>
              <a:t>3DMh diszlexia vizsgáló </a:t>
            </a:r>
            <a:r>
              <a:rPr lang="hu-HU" dirty="0" smtClean="0"/>
              <a:t>eljárást ismertette Tóth Dénes, az eljárás egyik kidolgozója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>
                <a:solidFill>
                  <a:prstClr val="white"/>
                </a:solidFill>
              </a:rPr>
              <a:t>A munkaközösség szakmai területén bevezetett jogszabályi</a:t>
            </a:r>
            <a:br>
              <a:rPr lang="hu-HU" sz="2800" dirty="0">
                <a:solidFill>
                  <a:prstClr val="white"/>
                </a:solidFill>
              </a:rPr>
            </a:br>
            <a:r>
              <a:rPr lang="hu-HU" sz="2800" dirty="0">
                <a:solidFill>
                  <a:prstClr val="white"/>
                </a:solidFill>
              </a:rPr>
              <a:t>változások 2020. Január 15-ig,amennyiben </a:t>
            </a:r>
            <a:r>
              <a:rPr lang="hu-HU" sz="2800" dirty="0" smtClean="0">
                <a:solidFill>
                  <a:prstClr val="white"/>
                </a:solidFill>
              </a:rPr>
              <a:t>vannak  1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dirty="0"/>
              <a:t>2011. évi CXC. </a:t>
            </a:r>
            <a:r>
              <a:rPr lang="hu-HU" b="1" dirty="0" smtClean="0"/>
              <a:t>Törvény /</a:t>
            </a:r>
            <a:r>
              <a:rPr lang="hu-HU" dirty="0" smtClean="0"/>
              <a:t>Hatályos</a:t>
            </a:r>
            <a:r>
              <a:rPr lang="hu-HU" dirty="0"/>
              <a:t>: </a:t>
            </a:r>
            <a:r>
              <a:rPr lang="hu-HU" dirty="0" smtClean="0"/>
              <a:t>2019.07.26-tól, de az előző összefoglalóból kimaradt:</a:t>
            </a:r>
          </a:p>
          <a:p>
            <a:r>
              <a:rPr lang="hu-HU" dirty="0" smtClean="0"/>
              <a:t>4§ 6a.</a:t>
            </a:r>
            <a:r>
              <a:rPr lang="hu-HU" u="sng" baseline="30000" dirty="0" smtClean="0">
                <a:hlinkClick r:id="rId2"/>
              </a:rPr>
              <a:t>13</a:t>
            </a:r>
            <a:r>
              <a:rPr lang="hu-HU" dirty="0"/>
              <a:t> </a:t>
            </a:r>
            <a:r>
              <a:rPr lang="hu-HU" i="1" u="sng" dirty="0"/>
              <a:t>fejlesztő pedagógiai </a:t>
            </a:r>
            <a:r>
              <a:rPr lang="hu-HU" i="1" u="sng" dirty="0" smtClean="0"/>
              <a:t>ellátás (f</a:t>
            </a:r>
            <a:r>
              <a:rPr lang="hu-HU" u="sng" dirty="0" smtClean="0"/>
              <a:t>ejlesztő foglalkoztatás helyett)</a:t>
            </a:r>
            <a:r>
              <a:rPr lang="hu-HU" i="1" u="sng" dirty="0" smtClean="0"/>
              <a:t>:</a:t>
            </a:r>
            <a:r>
              <a:rPr lang="hu-HU" dirty="0"/>
              <a:t> a beilleszkedési, tanulási, magatartási nehézséggel küzdő gyermek, tanuló tantárgyi felzárkóztatására és készségfejlesztésére irányuló kötelező foglalkozás</a:t>
            </a:r>
            <a:r>
              <a:rPr lang="hu-HU" dirty="0" smtClean="0"/>
              <a:t>,</a:t>
            </a:r>
          </a:p>
          <a:p>
            <a:r>
              <a:rPr lang="hu-HU" dirty="0" smtClean="0"/>
              <a:t>27§ (5) </a:t>
            </a:r>
            <a:r>
              <a:rPr lang="hu-HU" dirty="0"/>
              <a:t>A beilleszkedési, tanulási, magatartási nehézséggel küzdő tanulók számára szervezett fejlesztő pedagógiai ellátás keretében a tanuló tantárgyi felzárkóztatását a nevelő-oktató munka szakaszának, illetve a tantárgynak </a:t>
            </a:r>
            <a:r>
              <a:rPr lang="hu-HU" u="sng" dirty="0"/>
              <a:t>megfelelő szakképzettségű pedagógus</a:t>
            </a:r>
            <a:r>
              <a:rPr lang="hu-HU" dirty="0"/>
              <a:t>, készségfejlesztését pedig </a:t>
            </a:r>
            <a:r>
              <a:rPr lang="hu-HU" u="sng" dirty="0"/>
              <a:t>fejlesztő pedagógus </a:t>
            </a:r>
            <a:r>
              <a:rPr lang="hu-HU" dirty="0"/>
              <a:t>végzi</a:t>
            </a:r>
            <a:r>
              <a:rPr lang="hu-H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472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100" dirty="0">
                <a:solidFill>
                  <a:prstClr val="white"/>
                </a:solidFill>
              </a:rPr>
              <a:t>A munkaközösség szakmai területén bevezetett jogszabályi</a:t>
            </a:r>
            <a:br>
              <a:rPr lang="hu-HU" sz="3100" dirty="0">
                <a:solidFill>
                  <a:prstClr val="white"/>
                </a:solidFill>
              </a:rPr>
            </a:br>
            <a:r>
              <a:rPr lang="hu-HU" sz="3100" dirty="0">
                <a:solidFill>
                  <a:prstClr val="white"/>
                </a:solidFill>
              </a:rPr>
              <a:t>változások 2020. Január 15-ig</a:t>
            </a:r>
            <a:r>
              <a:rPr lang="hu-HU" sz="3100" dirty="0" smtClean="0">
                <a:solidFill>
                  <a:prstClr val="white"/>
                </a:solidFill>
              </a:rPr>
              <a:t>, amennyiben vannak   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114300" algn="just">
              <a:spcBef>
                <a:spcPts val="0"/>
              </a:spcBef>
              <a:spcAft>
                <a:spcPts val="100"/>
              </a:spcAft>
            </a:pPr>
            <a:r>
              <a:rPr lang="hu-HU" dirty="0" smtClean="0">
                <a:solidFill>
                  <a:srgbClr val="000000"/>
                </a:solidFill>
                <a:latin typeface="Times" panose="02020603050405020304" pitchFamily="18" charset="0"/>
              </a:rPr>
              <a:t>Törölték a Köznevelési törvényből:</a:t>
            </a:r>
          </a:p>
          <a:p>
            <a:pPr indent="114300" algn="just">
              <a:spcBef>
                <a:spcPts val="0"/>
              </a:spcBef>
              <a:spcAft>
                <a:spcPts val="100"/>
              </a:spcAft>
            </a:pPr>
            <a:r>
              <a:rPr lang="hu-HU" dirty="0" smtClean="0">
                <a:solidFill>
                  <a:srgbClr val="000000"/>
                </a:solidFill>
                <a:latin typeface="Times" panose="02020603050405020304" pitchFamily="18" charset="0"/>
              </a:rPr>
              <a:t>45§ (4</a:t>
            </a:r>
            <a:r>
              <a:rPr lang="hu-HU" dirty="0">
                <a:solidFill>
                  <a:srgbClr val="000000"/>
                </a:solidFill>
                <a:latin typeface="Times" panose="02020603050405020304" pitchFamily="18" charset="0"/>
              </a:rPr>
              <a:t>) </a:t>
            </a:r>
            <a:r>
              <a:rPr lang="hu-HU" dirty="0" err="1" smtClean="0">
                <a:solidFill>
                  <a:srgbClr val="000000"/>
                </a:solidFill>
                <a:latin typeface="Times" panose="02020603050405020304" pitchFamily="18" charset="0"/>
              </a:rPr>
              <a:t>bek</a:t>
            </a:r>
            <a:r>
              <a:rPr lang="hu-HU" dirty="0" smtClean="0">
                <a:solidFill>
                  <a:srgbClr val="000000"/>
                </a:solidFill>
                <a:latin typeface="Times" panose="02020603050405020304" pitchFamily="18" charset="0"/>
              </a:rPr>
              <a:t>. : A </a:t>
            </a:r>
            <a:r>
              <a:rPr lang="hu-HU" dirty="0">
                <a:solidFill>
                  <a:srgbClr val="000000"/>
                </a:solidFill>
                <a:latin typeface="Times" panose="02020603050405020304" pitchFamily="18" charset="0"/>
              </a:rPr>
              <a:t>tankötelezettség kezdetéről</a:t>
            </a:r>
          </a:p>
          <a:p>
            <a:pPr indent="114300" algn="just">
              <a:spcBef>
                <a:spcPts val="0"/>
              </a:spcBef>
              <a:spcAft>
                <a:spcPts val="100"/>
              </a:spcAft>
            </a:pPr>
            <a:r>
              <a:rPr lang="hu-HU" i="1" dirty="0">
                <a:solidFill>
                  <a:srgbClr val="000000"/>
                </a:solidFill>
                <a:latin typeface="Times" panose="02020603050405020304" pitchFamily="18" charset="0"/>
              </a:rPr>
              <a:t>a)</a:t>
            </a:r>
            <a:r>
              <a:rPr lang="hu-HU" dirty="0">
                <a:solidFill>
                  <a:srgbClr val="000000"/>
                </a:solidFill>
                <a:latin typeface="Times" panose="02020603050405020304" pitchFamily="18" charset="0"/>
              </a:rPr>
              <a:t> az óvoda vezetője,</a:t>
            </a:r>
          </a:p>
          <a:p>
            <a:pPr indent="114300" algn="just">
              <a:spcBef>
                <a:spcPts val="0"/>
              </a:spcBef>
              <a:spcAft>
                <a:spcPts val="100"/>
              </a:spcAft>
            </a:pPr>
            <a:r>
              <a:rPr lang="hu-HU" i="1" dirty="0">
                <a:solidFill>
                  <a:srgbClr val="000000"/>
                </a:solidFill>
                <a:latin typeface="Times" panose="02020603050405020304" pitchFamily="18" charset="0"/>
              </a:rPr>
              <a:t>b)</a:t>
            </a:r>
            <a:r>
              <a:rPr lang="hu-HU" dirty="0">
                <a:solidFill>
                  <a:srgbClr val="000000"/>
                </a:solidFill>
                <a:latin typeface="Times" panose="02020603050405020304" pitchFamily="18" charset="0"/>
              </a:rPr>
              <a:t> ha a gyermek nem járt óvodába az iskolaérettségi vizsgálat alapján a szakértői bizottság,</a:t>
            </a:r>
          </a:p>
          <a:p>
            <a:pPr indent="114300" algn="just">
              <a:spcBef>
                <a:spcPts val="0"/>
              </a:spcBef>
              <a:spcAft>
                <a:spcPts val="100"/>
              </a:spcAft>
            </a:pPr>
            <a:r>
              <a:rPr lang="hu-HU" i="1" dirty="0">
                <a:solidFill>
                  <a:srgbClr val="000000"/>
                </a:solidFill>
                <a:latin typeface="Times" panose="02020603050405020304" pitchFamily="18" charset="0"/>
              </a:rPr>
              <a:t>c)</a:t>
            </a:r>
            <a:r>
              <a:rPr lang="hu-HU" dirty="0">
                <a:solidFill>
                  <a:srgbClr val="000000"/>
                </a:solidFill>
                <a:latin typeface="Times" panose="02020603050405020304" pitchFamily="18" charset="0"/>
              </a:rPr>
              <a:t> az óvoda, az iskola vezetője vagy a szülő kezdeményezésére az iskolaérettségi vizsgálat alapján a szakértői bizottság</a:t>
            </a:r>
          </a:p>
          <a:p>
            <a:pPr indent="114300">
              <a:spcBef>
                <a:spcPts val="0"/>
              </a:spcBef>
              <a:spcAft>
                <a:spcPts val="100"/>
              </a:spcAft>
            </a:pPr>
            <a:r>
              <a:rPr lang="hu-HU" dirty="0">
                <a:solidFill>
                  <a:srgbClr val="000000"/>
                </a:solidFill>
                <a:latin typeface="Times" panose="02020603050405020304" pitchFamily="18" charset="0"/>
              </a:rPr>
              <a:t>dönt</a:t>
            </a:r>
            <a:r>
              <a:rPr lang="hu-HU" dirty="0" smtClean="0">
                <a:solidFill>
                  <a:srgbClr val="000000"/>
                </a:solidFill>
                <a:latin typeface="Times" panose="02020603050405020304" pitchFamily="18" charset="0"/>
              </a:rPr>
              <a:t>.</a:t>
            </a:r>
          </a:p>
          <a:p>
            <a:pPr indent="114300">
              <a:spcBef>
                <a:spcPts val="0"/>
              </a:spcBef>
              <a:spcAft>
                <a:spcPts val="100"/>
              </a:spcAft>
            </a:pPr>
            <a:r>
              <a:rPr lang="hu-HU" dirty="0" smtClean="0">
                <a:solidFill>
                  <a:srgbClr val="000000"/>
                </a:solidFill>
                <a:latin typeface="Times" panose="02020603050405020304" pitchFamily="18" charset="0"/>
              </a:rPr>
              <a:t>Törölték: </a:t>
            </a:r>
            <a:r>
              <a:rPr lang="hu-HU" dirty="0">
                <a:solidFill>
                  <a:srgbClr val="000000"/>
                </a:solidFill>
                <a:latin typeface="Times" panose="02020603050405020304" pitchFamily="18" charset="0"/>
              </a:rPr>
              <a:t>15/2013 EMMI rend. 11§ (1) (c) pontját:  c) a gyermek iskolába lépéshez szükséges fejlettségének megállapítása</a:t>
            </a:r>
            <a:r>
              <a:rPr lang="hu-HU" dirty="0" smtClean="0">
                <a:solidFill>
                  <a:srgbClr val="000000"/>
                </a:solidFill>
                <a:latin typeface="Times" panose="02020603050405020304" pitchFamily="18" charset="0"/>
              </a:rPr>
              <a:t>, </a:t>
            </a:r>
            <a:endParaRPr lang="hu-HU" dirty="0">
              <a:solidFill>
                <a:srgbClr val="000000"/>
              </a:solidFill>
              <a:latin typeface="Times" panose="02020603050405020304" pitchFamily="18" charset="0"/>
            </a:endParaRPr>
          </a:p>
          <a:p>
            <a:pPr indent="0">
              <a:spcBef>
                <a:spcPts val="0"/>
              </a:spcBef>
              <a:spcAft>
                <a:spcPts val="100"/>
              </a:spcAft>
              <a:buNone/>
            </a:pPr>
            <a:r>
              <a:rPr lang="hu-HU" dirty="0" smtClean="0">
                <a:solidFill>
                  <a:srgbClr val="000000"/>
                </a:solidFill>
                <a:latin typeface="Times" panose="02020603050405020304" pitchFamily="18" charset="0"/>
              </a:rPr>
              <a:t>      </a:t>
            </a:r>
            <a:r>
              <a:rPr lang="hu-HU" dirty="0">
                <a:solidFill>
                  <a:prstClr val="white"/>
                </a:solidFill>
                <a:latin typeface="+mj-lt"/>
                <a:ea typeface="+mj-ea"/>
                <a:cs typeface="+mj-cs"/>
              </a:rPr>
              <a:t> „az iskolaérettségi vizsgálat”  kifejezés használata </a:t>
            </a:r>
            <a:r>
              <a:rPr lang="hu-HU" dirty="0" smtClean="0">
                <a:solidFill>
                  <a:prstClr val="white"/>
                </a:solidFill>
                <a:latin typeface="+mj-lt"/>
                <a:ea typeface="+mj-ea"/>
                <a:cs typeface="+mj-cs"/>
              </a:rPr>
              <a:t>megszűnt, már nincs ilyen feladatunk   </a:t>
            </a:r>
            <a:endParaRPr lang="hu-HU" dirty="0">
              <a:solidFill>
                <a:prstClr val="white"/>
              </a:solidFill>
              <a:latin typeface="+mj-lt"/>
              <a:ea typeface="+mj-ea"/>
              <a:cs typeface="+mj-cs"/>
            </a:endParaRPr>
          </a:p>
          <a:p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1021976" y="5104505"/>
            <a:ext cx="416859" cy="2877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543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</a:t>
            </a:r>
            <a:r>
              <a:rPr lang="hu-HU" sz="3100" dirty="0" smtClean="0"/>
              <a:t>jogszabályi</a:t>
            </a:r>
            <a:br>
              <a:rPr lang="hu-HU" sz="3100" dirty="0" smtClean="0"/>
            </a:br>
            <a:r>
              <a:rPr lang="hu-HU" sz="3100" dirty="0" smtClean="0"/>
              <a:t>változások 2020</a:t>
            </a:r>
            <a:r>
              <a:rPr lang="hu-HU" sz="3100" dirty="0"/>
              <a:t>. Január </a:t>
            </a:r>
            <a:r>
              <a:rPr lang="hu-HU" sz="3100" dirty="0" smtClean="0"/>
              <a:t>15-ig, amennyiben vannak    3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79080"/>
          </a:xfrm>
        </p:spPr>
        <p:txBody>
          <a:bodyPr>
            <a:normAutofit lnSpcReduction="10000"/>
          </a:bodyPr>
          <a:lstStyle/>
          <a:p>
            <a:r>
              <a:rPr lang="hu-HU" b="1" dirty="0"/>
              <a:t>2011. évi CXC. </a:t>
            </a:r>
            <a:r>
              <a:rPr lang="hu-HU" b="1" dirty="0" smtClean="0"/>
              <a:t>Törvény </a:t>
            </a:r>
            <a:endParaRPr lang="hu-HU" dirty="0"/>
          </a:p>
          <a:p>
            <a:pPr fontAlgn="ctr"/>
            <a:r>
              <a:rPr lang="hu-HU" dirty="0"/>
              <a:t>Hatályos: 2020.01.01 - </a:t>
            </a:r>
            <a:r>
              <a:rPr lang="hu-HU" dirty="0" err="1" smtClean="0"/>
              <a:t>től</a:t>
            </a:r>
            <a:r>
              <a:rPr lang="hu-HU" dirty="0"/>
              <a:t> </a:t>
            </a:r>
          </a:p>
          <a:p>
            <a:pPr algn="just"/>
            <a:r>
              <a:rPr lang="hu-HU" dirty="0"/>
              <a:t>47§ (6)</a:t>
            </a:r>
            <a:r>
              <a:rPr lang="hu-HU" u="sng" baseline="30000" dirty="0">
                <a:hlinkClick r:id="rId2"/>
              </a:rPr>
              <a:t>293</a:t>
            </a:r>
            <a:r>
              <a:rPr lang="hu-HU" dirty="0"/>
              <a:t> A gyermek, tanuló érdekében </a:t>
            </a:r>
            <a:r>
              <a:rPr lang="hu-HU" dirty="0">
                <a:solidFill>
                  <a:srgbClr val="FFFF00"/>
                </a:solidFill>
              </a:rPr>
              <a:t>az illetékes tankerületi központ kötelezheti a szülőt, hogy gyermekével jelenjen meg szakértői vizsgálaton</a:t>
            </a:r>
            <a:r>
              <a:rPr lang="hu-HU" dirty="0"/>
              <a:t>, továbbá a szakértői vélemény alapján gyermekét a megfelelő nevelési-oktatási intézménybe írassa be. Az illetékes tankerületi központ dönt a sajátos nevelési igény, a beilleszkedési, tanulási, magatartási nehézség megállapításával, a logopédiai ellátással, illetve a szakértői véleményben foglaltakkal összefüggésben. </a:t>
            </a:r>
            <a:r>
              <a:rPr lang="hu-HU" dirty="0" smtClean="0"/>
              <a:t>(kikerült, hogy értesítik a gyermekjóléti szolgálatot)</a:t>
            </a:r>
          </a:p>
          <a:p>
            <a:pPr algn="just"/>
            <a:r>
              <a:rPr lang="hu-HU" dirty="0" smtClean="0"/>
              <a:t>Ugyanakkor: A </a:t>
            </a:r>
            <a:r>
              <a:rPr lang="hu-HU" dirty="0"/>
              <a:t>15/2013</a:t>
            </a:r>
            <a:r>
              <a:rPr lang="hu-HU" dirty="0" smtClean="0"/>
              <a:t>.(2. mell., 2.) </a:t>
            </a:r>
            <a:r>
              <a:rPr lang="hu-HU" dirty="0"/>
              <a:t>EMMI </a:t>
            </a:r>
            <a:r>
              <a:rPr lang="hu-HU" dirty="0" smtClean="0"/>
              <a:t>rendelet számunkra továbbra is járási hivatal felé írja elő a jelzési kötelezettséget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100" dirty="0">
                <a:solidFill>
                  <a:prstClr val="white"/>
                </a:solidFill>
              </a:rPr>
              <a:t>A munkaközösség szakmai területén bevezetett jogszabályi</a:t>
            </a:r>
            <a:br>
              <a:rPr lang="hu-HU" sz="3100" dirty="0">
                <a:solidFill>
                  <a:prstClr val="white"/>
                </a:solidFill>
              </a:rPr>
            </a:br>
            <a:r>
              <a:rPr lang="hu-HU" sz="3100" dirty="0">
                <a:solidFill>
                  <a:prstClr val="white"/>
                </a:solidFill>
              </a:rPr>
              <a:t>változások 2020. Január 15-ig</a:t>
            </a:r>
            <a:r>
              <a:rPr lang="hu-HU" sz="3100" dirty="0" smtClean="0">
                <a:solidFill>
                  <a:prstClr val="white"/>
                </a:solidFill>
              </a:rPr>
              <a:t>, amennyiben vannak     4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26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OH által kezdeményezett iskolaérettségi vizsgálatokkal kapcsolatos </a:t>
            </a:r>
            <a:r>
              <a:rPr lang="hu-HU" sz="26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jogszabályok: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•	2011. évi CXC. tv. a nemzeti köznevelésről,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•	229/2012. (VIII. 28.) Korm. rendelet a nemzeti köznevelésről szóló törvény végrehajtásáról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•	15/2013. (II. 26.) EMMI rendelet a pedagógiai szakszolgálat intézményeinek működéséről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•	2016. évi CL. törvény az általános közigazgatási rendtartásról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•	121/2013. (IV. 26.) Korm. rendelet az Oktatási Hivatalról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•	20/2012. (VIII. 31.) EMMI rendelet a nevelési-oktatási intézmények működéséről és a köznevelési intézmények névhasználatáról 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308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>
                <a:solidFill>
                  <a:prstClr val="white"/>
                </a:solidFill>
              </a:rPr>
              <a:t>A munkaközösség szakmai területén bevezetett jogszabályi</a:t>
            </a:r>
            <a:br>
              <a:rPr lang="hu-HU" sz="2800" dirty="0">
                <a:solidFill>
                  <a:prstClr val="white"/>
                </a:solidFill>
              </a:rPr>
            </a:br>
            <a:r>
              <a:rPr lang="hu-HU" sz="2800" dirty="0">
                <a:solidFill>
                  <a:prstClr val="white"/>
                </a:solidFill>
              </a:rPr>
              <a:t>változások 2020. Január 15-ig, amennyiben </a:t>
            </a:r>
            <a:r>
              <a:rPr lang="hu-HU" sz="2800" dirty="0" smtClean="0">
                <a:solidFill>
                  <a:prstClr val="white"/>
                </a:solidFill>
              </a:rPr>
              <a:t>vannak    5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u="sng" dirty="0" smtClean="0"/>
              <a:t>A szakértői véleményben újabb elemek:</a:t>
            </a:r>
          </a:p>
          <a:p>
            <a:r>
              <a:rPr lang="hu-HU" dirty="0" smtClean="0"/>
              <a:t>2020.01.01.-től a </a:t>
            </a:r>
            <a:r>
              <a:rPr lang="hu-HU" dirty="0"/>
              <a:t>szakértői vélemény kötelező eleme, annak megállapítása, hogy a tankötelezettség kizárólag iskolába járással vagy egyéni tanrenddel teljesíthető /15/2013 EMMI rend. 17§ (e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/>
              <a:t>Minden év </a:t>
            </a:r>
            <a:r>
              <a:rPr lang="hu-HU" dirty="0" err="1"/>
              <a:t>szept</a:t>
            </a:r>
            <a:r>
              <a:rPr lang="hu-HU" dirty="0"/>
              <a:t> 1.-következő év </a:t>
            </a:r>
            <a:r>
              <a:rPr lang="hu-HU" dirty="0" err="1"/>
              <a:t>jan</a:t>
            </a:r>
            <a:r>
              <a:rPr lang="hu-HU" dirty="0"/>
              <a:t> 15. között </a:t>
            </a:r>
            <a:r>
              <a:rPr lang="hu-HU" u="sng" dirty="0"/>
              <a:t>az 5 és 6 év közötti MTM/SNI diagnózist kapott gyermekek vizsgálata esetén</a:t>
            </a:r>
            <a:r>
              <a:rPr lang="hu-HU" dirty="0"/>
              <a:t>, a szakértői vélemény tartalmazza, hogy a következő tanévben a tankötelezettség megkezdése, vagy további egy év óvodai nevelés javasolt /15/2013 EMMI rend. 17§ (L</a:t>
            </a:r>
            <a:r>
              <a:rPr lang="hu-HU" i="1" dirty="0" smtClean="0"/>
              <a:t>)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139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>
                <a:solidFill>
                  <a:prstClr val="white"/>
                </a:solidFill>
              </a:rPr>
              <a:t>A munkaközösség szakmai területén bevezetett jogszabályi</a:t>
            </a:r>
            <a:br>
              <a:rPr lang="hu-HU" sz="2800" dirty="0">
                <a:solidFill>
                  <a:prstClr val="white"/>
                </a:solidFill>
              </a:rPr>
            </a:br>
            <a:r>
              <a:rPr lang="hu-HU" sz="2800" dirty="0">
                <a:solidFill>
                  <a:prstClr val="white"/>
                </a:solidFill>
              </a:rPr>
              <a:t>változások 2020. Január 15-ig, amennyiben </a:t>
            </a:r>
            <a:r>
              <a:rPr lang="hu-HU" sz="2800" dirty="0" smtClean="0">
                <a:solidFill>
                  <a:prstClr val="white"/>
                </a:solidFill>
              </a:rPr>
              <a:t>vannak    6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2020.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zeptember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óta </a:t>
            </a:r>
            <a:r>
              <a:rPr lang="hu-HU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 kell a szakértői véleményekből egy példányt küldeni </a:t>
            </a:r>
            <a:r>
              <a:rPr lang="hu-HU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járási hivatalnak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(15/2013 EMMI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rend. 19§ (2) (b) kikerült). </a:t>
            </a:r>
            <a:endParaRPr lang="hu-H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Kivéve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hu-H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 SNI lekerül a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gyermekről /23§ (5)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tartalmazza az állásfoglalást a következő tanévben az egy év további óvodai nevelésről /15§ (3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)/  --- </a:t>
            </a:r>
            <a:r>
              <a:rPr lang="hu-HU" sz="2000" dirty="0">
                <a:latin typeface="Times" panose="02020603050405020304" pitchFamily="18" charset="0"/>
              </a:rPr>
              <a:t>(</a:t>
            </a:r>
            <a:r>
              <a:rPr lang="hu-HU" sz="2000" dirty="0" err="1">
                <a:latin typeface="Times" panose="02020603050405020304" pitchFamily="18" charset="0"/>
              </a:rPr>
              <a:t>3</a:t>
            </a:r>
            <a:r>
              <a:rPr lang="hu-HU" sz="2000" dirty="0">
                <a:latin typeface="Times" panose="02020603050405020304" pitchFamily="18" charset="0"/>
              </a:rPr>
              <a:t>) Ha a gyermek az iskolába lépéshez szükséges fejlettséget nem érte el, a szakértői bizottság a szülőt tájékoztatja, hogy a gyermeknek óvodai nevelésben kell részt vennie, és a gyermek fejlettségéről a lakóhely, ennek hiányában a tartózkodási hely szerint illetékes járási hivatalt értesíti.</a:t>
            </a:r>
            <a:r>
              <a:rPr lang="hu-HU" sz="2000" dirty="0"/>
              <a:t> </a:t>
            </a:r>
            <a:r>
              <a:rPr lang="hu-HU" sz="2000" dirty="0" smtClean="0"/>
              <a:t>„</a:t>
            </a:r>
          </a:p>
          <a:p>
            <a:pPr>
              <a:buClr>
                <a:schemeClr val="tx1"/>
              </a:buClr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Dilemma: Jogszabály a BTMN esetében a szakértői vélemény kiküldését csak a szülő felé írja elő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(5)56 A szakértői véleményt, az e bekezdésben foglalt kivétellel – a vizsgálat lezárását követő huszonegy napon belül – kézbesíteni kell a szülőnek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/De: fejlesztő pedagógiai ellátás, egyéb javaslatok, felülvizsgálat kérése intézmény feladata!</a:t>
            </a:r>
          </a:p>
          <a:p>
            <a:pPr>
              <a:buClr>
                <a:schemeClr val="tx1"/>
              </a:buClr>
            </a:pP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88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2019/2020 második </a:t>
            </a:r>
            <a:r>
              <a:rPr lang="hu-HU" dirty="0" smtClean="0"/>
              <a:t>félévére a munkatervben megjelöltek alapján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811763"/>
              </p:ext>
            </p:extLst>
          </p:nvPr>
        </p:nvGraphicFramePr>
        <p:xfrm>
          <a:off x="406400" y="2099256"/>
          <a:ext cx="11306629" cy="4633721"/>
        </p:xfrm>
        <a:graphic>
          <a:graphicData uri="http://schemas.openxmlformats.org/drawingml/2006/table">
            <a:tbl>
              <a:tblPr firstRow="1" firstCol="1" bandRow="1"/>
              <a:tblGrid>
                <a:gridCol w="11306629"/>
              </a:tblGrid>
              <a:tr h="24894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Tervezett:Az </a:t>
                      </a:r>
                      <a:r>
                        <a:rPr lang="hu-H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autizmus jellegzetességei, felismerésük, a vizsgálati eljárások kiválasztásának szempontjai, további vizsgálatokra való irányítás lehetőségei </a:t>
                      </a:r>
                      <a:r>
                        <a:rPr lang="hu-H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Meghívott előadó: még nem</a:t>
                      </a:r>
                      <a:r>
                        <a:rPr lang="hu-HU" sz="2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történt meg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Felmerült, hogy a tanév eddigi tapasztalatainak megbeszélésére jobban szükség lenne,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0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pl. feladat lesz: az óvodák tájékoztatása, hogy csak BTMN és SNI esetén írható csak le a további egy év óvodai nevelés -- ne legyenek ún."rejtett" iskolaérettségi vizsgálatok. Ebben az esetben ez a szakértői vélemény kötelező eleme, nagyon kell figyelni majd a megfogalmazásra.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25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Tehetség felismerése a szakértői vizsgálat során, tapasztalatok megosztása, kreativitás teszt ismertetése—Meghívott előadók: Gyebnár Viktória, </a:t>
                      </a:r>
                      <a:r>
                        <a:rPr lang="hu-H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Rozsnyai </a:t>
                      </a:r>
                      <a:r>
                        <a:rPr lang="hu-HU" sz="24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Henriett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Beszélgetés: visszatekintés az elmúlt évre, témajavaslatok a következő tanévre, jó gyakorlatok megosztása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2046</TotalTime>
  <Words>659</Words>
  <Application>Microsoft Office PowerPoint</Application>
  <PresentationFormat>Szélesvásznú</PresentationFormat>
  <Paragraphs>71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20" baseType="lpstr">
      <vt:lpstr>Arial</vt:lpstr>
      <vt:lpstr>Calibri</vt:lpstr>
      <vt:lpstr>Symbol</vt:lpstr>
      <vt:lpstr>Times</vt:lpstr>
      <vt:lpstr>Times New Roman</vt:lpstr>
      <vt:lpstr>Trebuchet MS</vt:lpstr>
      <vt:lpstr>Wingdings</vt:lpstr>
      <vt:lpstr>Berlin</vt:lpstr>
      <vt:lpstr>PMPSZ  2019/2020 tanév I. félévre szóló Szakértői tevékenység munkaközösség munkatervi beszámolója</vt:lpstr>
      <vt:lpstr>A munkaközösség által kitűzött célok és elért eredmények a 2019/2020 első félévére vonatkozóan</vt:lpstr>
      <vt:lpstr>A munkaközösség szakmai területén bevezetett jogszabályi változások 2020. Január 15-ig,amennyiben vannak  1</vt:lpstr>
      <vt:lpstr>A munkaközösség szakmai területén bevezetett jogszabályi változások 2020. Január 15-ig, amennyiben vannak   2</vt:lpstr>
      <vt:lpstr>A munkaközösség szakmai területén bevezetett jogszabályi változások 2020. Január 15-ig, amennyiben vannak    3</vt:lpstr>
      <vt:lpstr>A munkaközösség szakmai területén bevezetett jogszabályi változások 2020. Január 15-ig, amennyiben vannak     4</vt:lpstr>
      <vt:lpstr>A munkaközösség szakmai területén bevezetett jogszabályi változások 2020. Január 15-ig, amennyiben vannak    5</vt:lpstr>
      <vt:lpstr>A munkaközösség szakmai területén bevezetett jogszabályi változások 2020. Január 15-ig, amennyiben vannak    6</vt:lpstr>
      <vt:lpstr>A munkaközösség legfontosabb célkitűzései a 2019/2020 második félévére a munkatervben megjelöltek alapján</vt:lpstr>
      <vt:lpstr>A munkaközösség legfontosabb szakmai kérdésfelvetései</vt:lpstr>
      <vt:lpstr>A munkaközösség nehézségei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User2</cp:lastModifiedBy>
  <cp:revision>62</cp:revision>
  <dcterms:created xsi:type="dcterms:W3CDTF">2017-01-05T09:06:31Z</dcterms:created>
  <dcterms:modified xsi:type="dcterms:W3CDTF">2020-02-03T07:52:50Z</dcterms:modified>
</cp:coreProperties>
</file>