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374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625789"/>
            <a:ext cx="9457509" cy="1936376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</a:t>
            </a:r>
            <a:r>
              <a:rPr lang="hu-HU" sz="2400" dirty="0" smtClean="0"/>
              <a:t>2020.06.11.</a:t>
            </a:r>
            <a:endParaRPr lang="hu-HU" sz="2400" dirty="0" smtClean="0"/>
          </a:p>
          <a:p>
            <a:r>
              <a:rPr lang="hu-HU" sz="2400" dirty="0" smtClean="0"/>
              <a:t>Cím: Budapest, 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Dr. </a:t>
            </a:r>
            <a:r>
              <a:rPr lang="hu-HU" sz="2400" dirty="0" smtClean="0"/>
              <a:t>Gyebnár Viktória</a:t>
            </a:r>
            <a:endParaRPr lang="hu-HU" sz="2400" dirty="0" smtClean="0"/>
          </a:p>
          <a:p>
            <a:r>
              <a:rPr lang="hu-HU" sz="2400" dirty="0" smtClean="0"/>
              <a:t>E-mail</a:t>
            </a:r>
            <a:r>
              <a:rPr lang="hu-HU" sz="2400" dirty="0" smtClean="0"/>
              <a:t>: </a:t>
            </a:r>
            <a:r>
              <a:rPr lang="hu-HU" sz="2400" dirty="0" err="1" smtClean="0"/>
              <a:t>pmpsz.oipszi.munkakozosseg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45460" y="268941"/>
            <a:ext cx="9332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Óvoda-, iskolapszichológus koordinátori </a:t>
            </a:r>
            <a:r>
              <a:rPr lang="hu-HU" sz="3200" b="1" dirty="0" smtClean="0"/>
              <a:t>munkaközösség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1" y="805543"/>
            <a:ext cx="8755827" cy="53532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8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r>
              <a:rPr lang="hu-HU" sz="3800" dirty="0" smtClean="0"/>
              <a:t>Szakmai, etikai </a:t>
            </a:r>
            <a:r>
              <a:rPr lang="hu-HU" sz="3800" dirty="0" smtClean="0"/>
              <a:t>dilemmák az iskolapszichológiai </a:t>
            </a:r>
            <a:r>
              <a:rPr lang="hu-HU" sz="3800" dirty="0" smtClean="0"/>
              <a:t>munkában.</a:t>
            </a:r>
            <a:endParaRPr lang="hu-HU" sz="3800" dirty="0" smtClean="0"/>
          </a:p>
          <a:p>
            <a:r>
              <a:rPr lang="hu-HU" sz="3800" dirty="0" smtClean="0"/>
              <a:t>Drámapedagógiai módszer megismerése a korai iskolaelhagyás és kríziskezelés témájában.</a:t>
            </a:r>
          </a:p>
          <a:p>
            <a:r>
              <a:rPr lang="hu-HU" sz="3800" dirty="0" smtClean="0"/>
              <a:t>Az iskolai szociális munkásokkal való  együttműködés kérdései.</a:t>
            </a:r>
            <a:endParaRPr lang="hu-HU" sz="3800" dirty="0" smtClean="0"/>
          </a:p>
          <a:p>
            <a:r>
              <a:rPr lang="hu-HU" sz="3800" b="1" dirty="0"/>
              <a:t> </a:t>
            </a:r>
            <a:r>
              <a:rPr lang="hu-HU" sz="3800" dirty="0" smtClean="0"/>
              <a:t>Koordinátor lehetősége, feladatai az IP gyakornokok </a:t>
            </a:r>
            <a:r>
              <a:rPr lang="hu-HU" sz="3800" dirty="0" smtClean="0"/>
              <a:t>segítésében. </a:t>
            </a:r>
            <a:r>
              <a:rPr lang="hu-HU" sz="3800" dirty="0" smtClean="0"/>
              <a:t>Az IP</a:t>
            </a:r>
            <a:r>
              <a:rPr lang="hu-HU" sz="3800" dirty="0" smtClean="0"/>
              <a:t> </a:t>
            </a:r>
            <a:r>
              <a:rPr lang="hu-HU" sz="3800" dirty="0" smtClean="0"/>
              <a:t>gyakornokok </a:t>
            </a:r>
            <a:r>
              <a:rPr lang="hu-HU" sz="3800" dirty="0" smtClean="0"/>
              <a:t>mentorálásának tapasztalatai.</a:t>
            </a:r>
            <a:endParaRPr lang="hu-HU" sz="3800" b="1" dirty="0" smtClean="0"/>
          </a:p>
          <a:p>
            <a:endParaRPr lang="hu-HU" sz="21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537882"/>
            <a:ext cx="9613861" cy="59704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</a:t>
            </a:r>
            <a:r>
              <a:rPr lang="hu-HU" sz="2400" b="1" dirty="0" smtClean="0"/>
              <a:t>:</a:t>
            </a:r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000" dirty="0" smtClean="0"/>
              <a:t>Vendégünk a téma szakértője: </a:t>
            </a:r>
            <a:r>
              <a:rPr lang="hu-HU" sz="2000" b="1" dirty="0" smtClean="0"/>
              <a:t>Császár Nagy </a:t>
            </a:r>
            <a:r>
              <a:rPr lang="hu-HU" sz="2000" b="1" dirty="0" smtClean="0"/>
              <a:t>Noémi. </a:t>
            </a:r>
            <a:r>
              <a:rPr lang="hu-HU" sz="2000" u="sng" dirty="0" smtClean="0"/>
              <a:t>Előadás címe</a:t>
            </a:r>
            <a:r>
              <a:rPr lang="hu-HU" sz="2000" dirty="0" smtClean="0"/>
              <a:t>: Etikai dilemmák az iskolapszichológiai munkában</a:t>
            </a:r>
            <a:r>
              <a:rPr lang="hu-HU" sz="2000" dirty="0" smtClean="0"/>
              <a:t>.</a:t>
            </a:r>
          </a:p>
          <a:p>
            <a:pPr lvl="0"/>
            <a:r>
              <a:rPr lang="hu-HU" sz="2000" dirty="0" smtClean="0"/>
              <a:t>A szakfeladatnak megfelelő INYR vezetés </a:t>
            </a:r>
            <a:r>
              <a:rPr lang="hu-HU" sz="2000" dirty="0" smtClean="0"/>
              <a:t>kérdései</a:t>
            </a:r>
          </a:p>
          <a:p>
            <a:r>
              <a:rPr lang="hu-HU" sz="2000" dirty="0" smtClean="0"/>
              <a:t>Vendégünk </a:t>
            </a:r>
            <a:r>
              <a:rPr lang="hu-HU" sz="2000" dirty="0" smtClean="0"/>
              <a:t>a téma szakértője:</a:t>
            </a:r>
            <a:r>
              <a:rPr lang="hu-HU" sz="2000" b="1" dirty="0" smtClean="0"/>
              <a:t> Pulai Edina </a:t>
            </a:r>
            <a:r>
              <a:rPr lang="hu-HU" sz="2000" dirty="0" smtClean="0"/>
              <a:t>Kecskeméti Szakképzési Centrum iskolaigazgató- helyettese </a:t>
            </a:r>
            <a:r>
              <a:rPr lang="hu-HU" sz="2000" dirty="0" smtClean="0"/>
              <a:t>drámapedagógus. </a:t>
            </a:r>
            <a:r>
              <a:rPr lang="hu-HU" sz="2000" u="sng" dirty="0" smtClean="0"/>
              <a:t>Előadás címe</a:t>
            </a:r>
            <a:r>
              <a:rPr lang="hu-HU" sz="2000" dirty="0" smtClean="0"/>
              <a:t>: Színházi nevelési formák a többdimenziós tehetségekért. Problémák, </a:t>
            </a:r>
            <a:r>
              <a:rPr lang="hu-HU" sz="2000" dirty="0" smtClean="0"/>
              <a:t>krízis </a:t>
            </a:r>
            <a:r>
              <a:rPr lang="hu-HU" sz="2000" dirty="0" smtClean="0"/>
              <a:t>helyzetek feldolgozása </a:t>
            </a:r>
            <a:r>
              <a:rPr lang="hu-HU" sz="2000" dirty="0" smtClean="0"/>
              <a:t>drámapedagógiai </a:t>
            </a:r>
            <a:r>
              <a:rPr lang="hu-HU" sz="2000" dirty="0" smtClean="0"/>
              <a:t>eszközökkel.</a:t>
            </a:r>
          </a:p>
          <a:p>
            <a:r>
              <a:rPr lang="hu-HU" sz="2000" dirty="0" smtClean="0"/>
              <a:t>Az iskolai szociális munkásokkal való együttműködés jó tapasztalatai és </a:t>
            </a:r>
            <a:r>
              <a:rPr lang="hu-HU" sz="2000" dirty="0" smtClean="0"/>
              <a:t>nehézségei.</a:t>
            </a:r>
          </a:p>
          <a:p>
            <a:r>
              <a:rPr lang="hu-HU" sz="2000" dirty="0" smtClean="0"/>
              <a:t>Az iskolapszichológusokkal </a:t>
            </a:r>
            <a:r>
              <a:rPr lang="hu-HU" sz="2000" dirty="0" smtClean="0"/>
              <a:t>való kommunikáció, kapcsolattartás </a:t>
            </a:r>
            <a:r>
              <a:rPr lang="hu-HU" sz="2000" dirty="0" smtClean="0"/>
              <a:t>gyakorlatai</a:t>
            </a:r>
            <a:r>
              <a:rPr lang="hu-HU" sz="2000" dirty="0" smtClean="0"/>
              <a:t> </a:t>
            </a:r>
            <a:r>
              <a:rPr lang="hu-HU" sz="2000" dirty="0" smtClean="0"/>
              <a:t>intézményünkben.</a:t>
            </a:r>
          </a:p>
          <a:p>
            <a:r>
              <a:rPr lang="hu-HU" sz="2000" dirty="0" smtClean="0"/>
              <a:t>Interaktív beszélgetés, tájékoztatás: </a:t>
            </a:r>
            <a:r>
              <a:rPr lang="hu-HU" sz="2000" dirty="0" smtClean="0"/>
              <a:t>Hogyan </a:t>
            </a:r>
            <a:r>
              <a:rPr lang="hu-HU" sz="2000" dirty="0" smtClean="0"/>
              <a:t>zajlik a </a:t>
            </a:r>
            <a:r>
              <a:rPr lang="hu-HU" sz="2000" dirty="0" smtClean="0"/>
              <a:t>PMPSZ </a:t>
            </a:r>
            <a:r>
              <a:rPr lang="hu-HU" sz="2000" dirty="0" err="1" smtClean="0"/>
              <a:t>-</a:t>
            </a:r>
            <a:r>
              <a:rPr lang="hu-HU" sz="2000" dirty="0" err="1" smtClean="0"/>
              <a:t>ben</a:t>
            </a:r>
            <a:r>
              <a:rPr lang="hu-HU" sz="2000" dirty="0" smtClean="0"/>
              <a:t> a pályaválasztás</a:t>
            </a:r>
            <a:r>
              <a:rPr lang="hu-HU" sz="2000" dirty="0" smtClean="0"/>
              <a:t>.</a:t>
            </a:r>
            <a:r>
              <a:rPr lang="hu-HU" sz="2000" b="1" dirty="0" smtClean="0"/>
              <a:t> </a:t>
            </a:r>
            <a:r>
              <a:rPr lang="hu-HU" sz="2000" dirty="0" smtClean="0"/>
              <a:t>Vendégünk a téma </a:t>
            </a:r>
            <a:r>
              <a:rPr lang="hu-HU" sz="2000" dirty="0" smtClean="0"/>
              <a:t>szakértője: </a:t>
            </a:r>
            <a:r>
              <a:rPr lang="hu-HU" sz="2000" b="1" dirty="0" smtClean="0"/>
              <a:t>Rákóczi </a:t>
            </a:r>
            <a:r>
              <a:rPr lang="hu-HU" sz="2000" b="1" dirty="0" smtClean="0"/>
              <a:t>Emese</a:t>
            </a:r>
            <a:r>
              <a:rPr lang="hu-HU" sz="2000" dirty="0" smtClean="0"/>
              <a:t> pszichológus, PMPSZ </a:t>
            </a:r>
            <a:r>
              <a:rPr lang="hu-HU" sz="2000" dirty="0" smtClean="0"/>
              <a:t>pályaválasztás.</a:t>
            </a:r>
            <a:endParaRPr lang="hu-HU" sz="2000" dirty="0" smtClean="0"/>
          </a:p>
          <a:p>
            <a:r>
              <a:rPr lang="hu-HU" sz="2000" dirty="0" smtClean="0"/>
              <a:t>Az </a:t>
            </a:r>
            <a:r>
              <a:rPr lang="hu-HU" sz="2000" dirty="0" err="1" smtClean="0"/>
              <a:t>oip</a:t>
            </a:r>
            <a:r>
              <a:rPr lang="hu-HU" sz="2000" dirty="0" smtClean="0"/>
              <a:t> munkaközösség tagjai tapasztalatainak megosztása a gyakornokok mentorálásáról, az iskolákkal történő munkamegosztásról, </a:t>
            </a:r>
            <a:r>
              <a:rPr lang="hu-HU" sz="2000" dirty="0" smtClean="0"/>
              <a:t>és az </a:t>
            </a:r>
            <a:r>
              <a:rPr lang="hu-HU" sz="2000" dirty="0" smtClean="0"/>
              <a:t>IP portfólió kérdéséről.</a:t>
            </a:r>
            <a:endParaRPr lang="hu-HU" sz="2000" dirty="0" smtClean="0"/>
          </a:p>
          <a:p>
            <a:endParaRPr lang="hu-HU" sz="20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/>
            <a:r>
              <a:rPr lang="hu-HU" sz="2400" b="1" dirty="0"/>
              <a:t> </a:t>
            </a:r>
            <a:r>
              <a:rPr lang="hu-HU" sz="2400" dirty="0" smtClean="0"/>
              <a:t>A szakképzéssel kapcsolatosan vannak új jogszabályok.</a:t>
            </a:r>
            <a:r>
              <a:rPr lang="hu-HU" sz="2400" b="1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Kimaradt </a:t>
            </a:r>
            <a:r>
              <a:rPr lang="hu-HU" sz="2400" dirty="0" smtClean="0"/>
              <a:t>belőle az IP-k helyzete, és </a:t>
            </a:r>
            <a:r>
              <a:rPr lang="hu-HU" sz="2400" dirty="0" smtClean="0"/>
              <a:t>az OIP Módszertani Bázis </a:t>
            </a:r>
            <a:r>
              <a:rPr lang="hu-HU" sz="2400" dirty="0" smtClean="0"/>
              <a:t>tájékoztató szerint nem is kívánják szabályozni. Az iskolaigazgatók hatáskörébe kerül alkalmaznak e kollégát, vagy sem.</a:t>
            </a:r>
          </a:p>
          <a:p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A koordinátorok egymás közötti tapasztalat cseréje és segítése a találkozások között.</a:t>
            </a:r>
            <a:r>
              <a:rPr lang="hu-HU" sz="2000" b="1" dirty="0" smtClean="0"/>
              <a:t/>
            </a:r>
            <a:br>
              <a:rPr lang="hu-HU" sz="2000" b="1" dirty="0" smtClean="0"/>
            </a:br>
            <a:endParaRPr lang="hu-HU" sz="2000" b="1" dirty="0" smtClean="0"/>
          </a:p>
          <a:p>
            <a:endParaRPr lang="hu-HU" sz="2400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Az OIP Módszertani Bázis régen indított koordinátor képzést, így a munkaközösségre marad a koordinátorok felkészítése és a feladattal kapcsolatos </a:t>
            </a:r>
            <a:r>
              <a:rPr lang="hu-HU" sz="2400" dirty="0" smtClean="0"/>
              <a:t>hézagos </a:t>
            </a:r>
            <a:r>
              <a:rPr lang="hu-HU" sz="2400" dirty="0" smtClean="0"/>
              <a:t>ismeretek </a:t>
            </a:r>
            <a:r>
              <a:rPr lang="hu-HU" sz="2400" dirty="0" smtClean="0"/>
              <a:t>bővítése.</a:t>
            </a:r>
          </a:p>
          <a:p>
            <a:r>
              <a:rPr lang="hu-HU" sz="2400" dirty="0" smtClean="0"/>
              <a:t>Az alacsony óraszám a koordinálásra, ami miatt az iskolák támogatási lehetősége is csökken.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333</Words>
  <Application>Microsoft Office PowerPoint</Application>
  <PresentationFormat>Egyéni</PresentationFormat>
  <Paragraphs>53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Gyebria</cp:lastModifiedBy>
  <cp:revision>44</cp:revision>
  <dcterms:created xsi:type="dcterms:W3CDTF">2017-01-05T09:06:31Z</dcterms:created>
  <dcterms:modified xsi:type="dcterms:W3CDTF">2020-06-07T18:46:54Z</dcterms:modified>
</cp:coreProperties>
</file>