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2020.02.04.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57202" y="2733708"/>
            <a:ext cx="8323728" cy="1650033"/>
          </a:xfrm>
        </p:spPr>
        <p:txBody>
          <a:bodyPr>
            <a:noAutofit/>
          </a:bodyPr>
          <a:lstStyle/>
          <a:p>
            <a:pPr algn="l"/>
            <a:r>
              <a:rPr lang="hu-HU" sz="4400" dirty="0" smtClean="0"/>
              <a:t>PMPSZ </a:t>
            </a:r>
            <a:br>
              <a:rPr lang="hu-HU" sz="4400" dirty="0" smtClean="0"/>
            </a:br>
            <a:r>
              <a:rPr lang="hu-HU" sz="4400" dirty="0" smtClean="0"/>
              <a:t>2019/2020 tanév I. félévre szóló </a:t>
            </a:r>
            <a:br>
              <a:rPr lang="hu-HU" sz="4400" dirty="0" smtClean="0"/>
            </a:br>
            <a:r>
              <a:rPr lang="hu-HU" sz="4400" dirty="0" smtClean="0"/>
              <a:t>Óvoda-, iskolapszichológus koordinátori munkaközösség munkatervi beszámolója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10013510" cy="1912631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Budapest, 2020. január 30.</a:t>
            </a:r>
          </a:p>
          <a:p>
            <a:r>
              <a:rPr lang="hu-HU" sz="2400" b="1" dirty="0" smtClean="0"/>
              <a:t>1052 Budapest, Városház utca 7.</a:t>
            </a:r>
          </a:p>
          <a:p>
            <a:r>
              <a:rPr lang="hu-HU" sz="2400" b="1" dirty="0" smtClean="0"/>
              <a:t>Munkaközösség </a:t>
            </a:r>
            <a:r>
              <a:rPr lang="hu-HU" sz="2400" b="1" dirty="0"/>
              <a:t>vezető: </a:t>
            </a:r>
            <a:r>
              <a:rPr lang="hu-HU" sz="2400" b="1" dirty="0" smtClean="0"/>
              <a:t>Gyebnár Viktória</a:t>
            </a:r>
          </a:p>
          <a:p>
            <a:pPr algn="ctr"/>
            <a:r>
              <a:rPr lang="hu-HU" sz="2400" b="1" dirty="0" smtClean="0"/>
              <a:t>			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645459"/>
            <a:ext cx="9981928" cy="1188707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2019/2020 első félévére </a:t>
            </a:r>
            <a:r>
              <a:rPr lang="hu-HU" dirty="0" smtClean="0"/>
              <a:t>vonatkozóan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95835" y="2017060"/>
            <a:ext cx="5082843" cy="4599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/>
              <a:t>Célok</a:t>
            </a:r>
          </a:p>
          <a:p>
            <a:pPr>
              <a:buNone/>
            </a:pPr>
            <a:r>
              <a:rPr lang="hu-HU" sz="2200" b="1" dirty="0" smtClean="0">
                <a:solidFill>
                  <a:srgbClr val="FFFF00"/>
                </a:solidFill>
              </a:rPr>
              <a:t>2019. november 21. találkozás</a:t>
            </a:r>
          </a:p>
          <a:p>
            <a:pPr lvl="0"/>
            <a:r>
              <a:rPr lang="hu-HU" sz="2200" b="1" dirty="0" smtClean="0"/>
              <a:t>Etikai dilemmák az iskolapszichológiai munkában</a:t>
            </a:r>
            <a:r>
              <a:rPr lang="hu-HU" sz="2200" dirty="0" smtClean="0"/>
              <a:t>.</a:t>
            </a:r>
          </a:p>
          <a:p>
            <a:pPr>
              <a:buNone/>
            </a:pPr>
            <a:endParaRPr lang="hu-HU" sz="2200" b="1" dirty="0" smtClean="0"/>
          </a:p>
          <a:p>
            <a:pPr>
              <a:buNone/>
            </a:pPr>
            <a:endParaRPr lang="hu-HU" sz="22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200" b="1" dirty="0" smtClean="0">
                <a:solidFill>
                  <a:srgbClr val="FFFF00"/>
                </a:solidFill>
              </a:rPr>
              <a:t>2020. január 09. találkozás</a:t>
            </a:r>
          </a:p>
          <a:p>
            <a:r>
              <a:rPr lang="hu-HU" sz="2200" dirty="0" smtClean="0"/>
              <a:t>Drámapedagógiai módszer megismerése a korai iskolaelhagyás és kríziskezelés témájában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728448" y="2017060"/>
            <a:ext cx="6064624" cy="4711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sz="2000" b="1" dirty="0" smtClean="0"/>
              <a:t>Eredmények</a:t>
            </a:r>
          </a:p>
          <a:p>
            <a:pPr>
              <a:buNone/>
            </a:pPr>
            <a:r>
              <a:rPr lang="hu-HU" sz="2200" b="1" dirty="0" smtClean="0">
                <a:solidFill>
                  <a:srgbClr val="FFFF00"/>
                </a:solidFill>
              </a:rPr>
              <a:t>2019. november 21. találkozás</a:t>
            </a:r>
          </a:p>
          <a:p>
            <a:r>
              <a:rPr lang="hu-HU" sz="2200" dirty="0" smtClean="0"/>
              <a:t>Császár Nagy Noémi klinikai és mentálhigiéniai felnőtt szakpszichológus, egyetemi docens előadása a témában </a:t>
            </a:r>
          </a:p>
          <a:p>
            <a:pPr lvl="0"/>
            <a:r>
              <a:rPr lang="hu-HU" sz="2200" dirty="0" smtClean="0"/>
              <a:t>A szakfeladatnak megfelelő </a:t>
            </a:r>
            <a:r>
              <a:rPr lang="hu-HU" sz="2200" b="1" dirty="0" smtClean="0"/>
              <a:t>INYR vezetés </a:t>
            </a:r>
            <a:r>
              <a:rPr lang="hu-HU" sz="2200" b="1" dirty="0" smtClean="0"/>
              <a:t>kérdései</a:t>
            </a:r>
          </a:p>
          <a:p>
            <a:pPr lvl="0"/>
            <a:r>
              <a:rPr lang="hu-HU" sz="2200" dirty="0" smtClean="0"/>
              <a:t>Az OIP vándorgyűlésen két műhely vezetésével is képviseltette magát </a:t>
            </a:r>
            <a:r>
              <a:rPr lang="hu-HU" sz="2200" smtClean="0"/>
              <a:t>az intézményünk.</a:t>
            </a:r>
            <a:endParaRPr lang="hu-HU" sz="2200" dirty="0" smtClean="0"/>
          </a:p>
          <a:p>
            <a:pPr>
              <a:buNone/>
            </a:pPr>
            <a:r>
              <a:rPr lang="hu-HU" sz="2200" b="1" dirty="0" smtClean="0">
                <a:solidFill>
                  <a:srgbClr val="FFFF00"/>
                </a:solidFill>
              </a:rPr>
              <a:t>2020. január 09. találkozás</a:t>
            </a:r>
          </a:p>
          <a:p>
            <a:r>
              <a:rPr lang="hu-HU" sz="2200" dirty="0" smtClean="0"/>
              <a:t>Pulai Edina drámapedagógus, a Kecskeméti Szakképző Centrum Gáspár András Iskolájának igazgatóhelyettesének előadása.</a:t>
            </a:r>
            <a:endParaRPr lang="hu-HU" sz="2200" b="1" dirty="0" smtClean="0"/>
          </a:p>
          <a:p>
            <a:endParaRPr lang="hu-HU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</a:t>
            </a:r>
            <a:r>
              <a:rPr lang="hu-HU" sz="3100" dirty="0" smtClean="0"/>
              <a:t>jogszabályi</a:t>
            </a:r>
            <a:br>
              <a:rPr lang="hu-HU" sz="3100" dirty="0" smtClean="0"/>
            </a:br>
            <a:r>
              <a:rPr lang="hu-HU" sz="3100" dirty="0" smtClean="0"/>
              <a:t>változások 2020</a:t>
            </a:r>
            <a:r>
              <a:rPr lang="hu-HU" sz="3100" dirty="0"/>
              <a:t>. Január </a:t>
            </a:r>
            <a:r>
              <a:rPr lang="hu-HU" sz="3100" dirty="0" smtClean="0"/>
              <a:t>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299446"/>
            <a:ext cx="9889067" cy="45585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smtClean="0"/>
              <a:t>A szakképzéssel kapcsolatosan vannak új jogszabályok.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1600" b="1" dirty="0" smtClean="0"/>
          </a:p>
          <a:p>
            <a:pPr marL="0" indent="0">
              <a:buNone/>
            </a:pPr>
            <a:r>
              <a:rPr lang="hu-HU" dirty="0" smtClean="0"/>
              <a:t>Kimaradt belőle az IP-k helyzete, és a legutóbbi Bázis tájékoztató szerint nem is kívánják </a:t>
            </a:r>
            <a:r>
              <a:rPr lang="hu-HU" dirty="0" smtClean="0"/>
              <a:t>szabályozni, az </a:t>
            </a:r>
            <a:r>
              <a:rPr lang="hu-HU" dirty="0" smtClean="0"/>
              <a:t>iskolaigazgatók hatáskörébe </a:t>
            </a:r>
            <a:r>
              <a:rPr lang="hu-HU" dirty="0" smtClean="0"/>
              <a:t>kerül a döntés, </a:t>
            </a:r>
            <a:r>
              <a:rPr lang="hu-HU" dirty="0" smtClean="0"/>
              <a:t>alkalmaznak e kollégát, vagy sem.</a:t>
            </a:r>
          </a:p>
          <a:p>
            <a:pPr marL="0" indent="0">
              <a:buNone/>
            </a:pPr>
            <a:r>
              <a:rPr lang="hu-HU" dirty="0" smtClean="0"/>
              <a:t>Ha alkalmaznak, alku kérdése lesz, hogy milyen óraszámmal, milyen szakirányú képzettséggel. A minősítésről sem hangzott el az IP-re vonatkozó megnyugtató válasz.</a:t>
            </a:r>
          </a:p>
          <a:p>
            <a:pPr marL="0" indent="0">
              <a:buNone/>
            </a:pPr>
            <a:r>
              <a:rPr lang="hu-HU" dirty="0" smtClean="0"/>
              <a:t>Jelenleg folytatnak egyeztető tárgyalásokat az </a:t>
            </a:r>
            <a:r>
              <a:rPr lang="hu-HU" dirty="0" err="1" smtClean="0"/>
              <a:t>OH-val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2019/2020 második </a:t>
            </a:r>
            <a:r>
              <a:rPr lang="hu-HU" dirty="0" smtClean="0"/>
              <a:t>félévére a munkatervben megjelöltek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0426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hu-HU" sz="12800" b="1" dirty="0" smtClean="0">
                <a:solidFill>
                  <a:srgbClr val="FFFF00"/>
                </a:solidFill>
                <a:ea typeface="Times New Roman"/>
              </a:rPr>
              <a:t>2020. március 06.</a:t>
            </a:r>
          </a:p>
          <a:p>
            <a:pPr algn="just">
              <a:spcAft>
                <a:spcPts val="0"/>
              </a:spcAft>
            </a:pPr>
            <a:r>
              <a:rPr lang="hu-HU" sz="11200" dirty="0" smtClean="0">
                <a:ea typeface="Times New Roman"/>
              </a:rPr>
              <a:t>A szociális munkásokkal való együttműködés jó tapasztalatai és nehézségei.</a:t>
            </a:r>
          </a:p>
          <a:p>
            <a:r>
              <a:rPr lang="hu-HU" sz="11200" dirty="0" smtClean="0">
                <a:ea typeface="Times New Roman"/>
              </a:rPr>
              <a:t>A tankerületekkel való kapcsolattartás erősítése, a kapcsolattartók segítése.</a:t>
            </a:r>
          </a:p>
          <a:p>
            <a:pPr>
              <a:buNone/>
            </a:pPr>
            <a:endParaRPr lang="hu-HU" sz="11200" dirty="0" smtClean="0">
              <a:ea typeface="Times New Roman"/>
            </a:endParaRPr>
          </a:p>
          <a:p>
            <a:pPr>
              <a:buNone/>
            </a:pPr>
            <a:r>
              <a:rPr lang="hu-HU" sz="12800" b="1" dirty="0" smtClean="0">
                <a:solidFill>
                  <a:srgbClr val="FFFF00"/>
                </a:solidFill>
                <a:ea typeface="Times New Roman"/>
              </a:rPr>
              <a:t>2020. május 07.</a:t>
            </a:r>
          </a:p>
          <a:p>
            <a:r>
              <a:rPr lang="hu-HU" sz="11200" dirty="0" smtClean="0">
                <a:ea typeface="Times New Roman"/>
              </a:rPr>
              <a:t>Koordinátor lehetősége, feladatai az IP gyakornokok segítésében (előadók a munkacsoportból)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</a:t>
            </a:r>
            <a:r>
              <a:rPr lang="hu-HU" dirty="0" smtClean="0"/>
              <a:t>szakmai kérdésfelvetései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/>
              <a:t>A koordinátorok egymás közötti tapasztalat cseréje és segítése a találkozások között</a:t>
            </a:r>
            <a:r>
              <a:rPr lang="hu-HU" sz="3200" dirty="0" smtClean="0"/>
              <a:t>.</a:t>
            </a:r>
          </a:p>
          <a:p>
            <a:r>
              <a:rPr lang="hu-HU" sz="3200" dirty="0" smtClean="0"/>
              <a:t>A kapcsolattartók szerepének tisztázása.</a:t>
            </a:r>
            <a:r>
              <a:rPr lang="hu-HU" sz="2800" b="1" dirty="0" smtClean="0"/>
              <a:t/>
            </a:r>
            <a:br>
              <a:rPr lang="hu-HU" sz="2800" b="1" dirty="0" smtClean="0"/>
            </a:br>
            <a:endParaRPr lang="hu-HU" sz="2800" b="1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</a:t>
            </a:r>
            <a:r>
              <a:rPr lang="hu-HU" sz="3200" dirty="0" smtClean="0"/>
              <a:t>munkaközösség nehézségei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0647" y="2151529"/>
            <a:ext cx="9823535" cy="415514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hu-HU" sz="11200" dirty="0" smtClean="0"/>
              <a:t>A koordinátorok munkatapasztalata és fluktuációja bár javuló tendenciát mutat, de még mindig van.</a:t>
            </a:r>
          </a:p>
          <a:p>
            <a:r>
              <a:rPr lang="hu-HU" sz="11200" dirty="0" smtClean="0"/>
              <a:t>A koordinációra jutó idők óraszáma jelenleg is nehézség egyes helyeken a feladatellátás minősége szempontjából.</a:t>
            </a:r>
          </a:p>
          <a:p>
            <a:endParaRPr lang="hu-HU" sz="11200" dirty="0" smtClean="0"/>
          </a:p>
          <a:p>
            <a:pPr>
              <a:lnSpc>
                <a:spcPct val="120000"/>
              </a:lnSpc>
            </a:pPr>
            <a:r>
              <a:rPr lang="hu-HU" sz="11200" dirty="0" smtClean="0"/>
              <a:t>Köszönet a szakszolgálat és a </a:t>
            </a:r>
            <a:r>
              <a:rPr lang="hu-HU" sz="11200" dirty="0" err="1" smtClean="0"/>
              <a:t>tagintézményvezetők</a:t>
            </a:r>
            <a:r>
              <a:rPr lang="hu-HU" sz="11200" dirty="0" smtClean="0"/>
              <a:t> támogatásának, mert a munkaközösségi találkozókon való részvétel javult, még mindig </a:t>
            </a:r>
            <a:r>
              <a:rPr lang="hu-HU" sz="11200" b="1" dirty="0" smtClean="0"/>
              <a:t>kérés</a:t>
            </a:r>
            <a:r>
              <a:rPr lang="hu-HU" sz="11200" dirty="0" smtClean="0"/>
              <a:t>, hogy lehetőleg a szakfeladatot végző kolléga jöjjön el.</a:t>
            </a:r>
            <a:r>
              <a:rPr lang="hu-HU" sz="9600" dirty="0" smtClean="0"/>
              <a:t/>
            </a:r>
            <a:br>
              <a:rPr lang="hu-HU" sz="9600" dirty="0" smtClean="0"/>
            </a:br>
            <a:endParaRPr lang="hu-HU" sz="9600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270</TotalTime>
  <Words>341</Words>
  <Application>Microsoft Office PowerPoint</Application>
  <PresentationFormat>Szélesvásznú</PresentationFormat>
  <Paragraphs>42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Trebuchet MS</vt:lpstr>
      <vt:lpstr>Berlin</vt:lpstr>
      <vt:lpstr>PMPSZ  2019/2020 tanév I. félévre szóló  Óvoda-, iskolapszichológus koordinátori munkaközösség munkatervi beszámolója</vt:lpstr>
      <vt:lpstr>A munkaközösség által kitűzött célok és elért eredmények a 2019/2020 első félévére vonatkozóan</vt:lpstr>
      <vt:lpstr>A munkaközösség szakmai területén bevezetett jogszabályi változások 2020. Január 15-ig,amennyiben vannak</vt:lpstr>
      <vt:lpstr>A munkaközösség legfontosabb célkitűzései a 2019/2020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PMPSZ Szentendre</cp:lastModifiedBy>
  <cp:revision>52</cp:revision>
  <dcterms:created xsi:type="dcterms:W3CDTF">2017-01-05T09:06:31Z</dcterms:created>
  <dcterms:modified xsi:type="dcterms:W3CDTF">2020-02-04T09:58:20Z</dcterms:modified>
</cp:coreProperties>
</file>