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2020. 02. 10.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85432" y="2130725"/>
            <a:ext cx="8144134" cy="2174462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PMPSZ </a:t>
            </a:r>
            <a:br>
              <a:rPr lang="hu-HU" sz="4000" dirty="0" smtClean="0"/>
            </a:br>
            <a:r>
              <a:rPr lang="hu-HU" sz="4000" dirty="0" smtClean="0"/>
              <a:t>2019/2020 tanév I. félévre szóló Nevelési Tanácsadás munkaközösség munkatervi beszámolója</a:t>
            </a:r>
            <a:endParaRPr lang="hu-HU" sz="4000" dirty="0"/>
          </a:p>
        </p:txBody>
      </p:sp>
      <p:sp>
        <p:nvSpPr>
          <p:cNvPr id="6" name="Alcím 2"/>
          <p:cNvSpPr>
            <a:spLocks noGrp="1"/>
          </p:cNvSpPr>
          <p:nvPr>
            <p:ph type="subTitle" idx="1"/>
          </p:nvPr>
        </p:nvSpPr>
        <p:spPr>
          <a:xfrm>
            <a:off x="1307304" y="4614070"/>
            <a:ext cx="7886958" cy="1519081"/>
          </a:xfrm>
        </p:spPr>
        <p:txBody>
          <a:bodyPr>
            <a:normAutofit lnSpcReduction="10000"/>
          </a:bodyPr>
          <a:lstStyle/>
          <a:p>
            <a:r>
              <a:rPr lang="hu-HU" sz="2200" dirty="0" smtClean="0"/>
              <a:t>Budapest, 2020. január 30.</a:t>
            </a:r>
          </a:p>
          <a:p>
            <a:r>
              <a:rPr lang="hu-HU" sz="2200" dirty="0" smtClean="0"/>
              <a:t>1052 Budapest, Városház u. 7.</a:t>
            </a:r>
          </a:p>
          <a:p>
            <a:pPr lvl="0"/>
            <a:r>
              <a:rPr lang="hu-HU" dirty="0">
                <a:solidFill>
                  <a:prstClr val="white"/>
                </a:solidFill>
              </a:rPr>
              <a:t>Munkaközösség </a:t>
            </a:r>
            <a:r>
              <a:rPr lang="hu-HU" dirty="0" smtClean="0">
                <a:solidFill>
                  <a:prstClr val="white"/>
                </a:solidFill>
              </a:rPr>
              <a:t>vezető neve: Molnárné Bognár Éva</a:t>
            </a:r>
            <a:endParaRPr lang="hu-HU" dirty="0">
              <a:solidFill>
                <a:prstClr val="white"/>
              </a:solidFill>
            </a:endParaRPr>
          </a:p>
          <a:p>
            <a:pPr lvl="0"/>
            <a:r>
              <a:rPr lang="hu-HU" dirty="0">
                <a:solidFill>
                  <a:prstClr val="white"/>
                </a:solidFill>
              </a:rPr>
              <a:t>	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2019/2020 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dirty="0" smtClean="0"/>
              <a:t>Célok</a:t>
            </a:r>
          </a:p>
          <a:p>
            <a:r>
              <a:rPr lang="hu-HU" dirty="0" smtClean="0"/>
              <a:t>Az </a:t>
            </a:r>
            <a:r>
              <a:rPr lang="hu-HU" dirty="0"/>
              <a:t>eddigi </a:t>
            </a:r>
            <a:r>
              <a:rPr lang="hu-HU" dirty="0" smtClean="0"/>
              <a:t>eredmények – szakmai ismeretek bővítése, aktualizálása, egységes gondolkodás menet alapján történő szakmai munka, melynek alapja a törvényesség -  </a:t>
            </a:r>
            <a:r>
              <a:rPr lang="hu-HU" dirty="0"/>
              <a:t>megőrzése, javítása a pedagógiai munkában.</a:t>
            </a:r>
          </a:p>
          <a:p>
            <a:r>
              <a:rPr lang="hu-HU" dirty="0"/>
              <a:t>Beszélgetések, szakmai viták a pedagógusok szakmai kompetenciájának javítása, szakmai tudásuk bővítése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r>
              <a:rPr lang="hu-HU" dirty="0" smtClean="0"/>
              <a:t>Folyamatban 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Jó szakmai beszélgetések</a:t>
            </a:r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2020</a:t>
            </a:r>
            <a:r>
              <a:rPr lang="hu-HU" sz="3100" dirty="0"/>
              <a:t>. 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A pedagógiai szakszolgálati intézmények működéséről szóló 15/2013. (II. 26.) EMMI rendelet </a:t>
            </a:r>
            <a:r>
              <a:rPr lang="hu-HU" dirty="0" smtClean="0"/>
              <a:t>módosítása szeptember 1 hatállyal</a:t>
            </a:r>
          </a:p>
          <a:p>
            <a:r>
              <a:rPr lang="hu-HU" dirty="0" smtClean="0"/>
              <a:t>30</a:t>
            </a:r>
            <a:r>
              <a:rPr lang="hu-HU" dirty="0"/>
              <a:t>. § (1) Az R3. 4. § (8) bekezdés b) pontja helyébe a következő rendelkezés lép: (Ha a korai fejlesztés és gondozás igénybevétele a pedagógiai szakszolgálati intézményben nem oldható meg, a gyermek fejlesztésére) „b) a gyermek gondozását végző intézményben” (kerül sor.) (2) Az R3. 4. § (9) bekezdése helyébe a következő rendelkezés lép: „(9) Otthoni ellátás keretében vagy a  gyermek gondozását végző intézményben történő ellátás esetén a  (6)  bekezdésben meghatározott időkeretet – a  szülő egyetértésével és a  gondozásba történő bevonásával – a fejlesztési év átlagában kell </a:t>
            </a:r>
            <a:r>
              <a:rPr lang="hu-HU" dirty="0" smtClean="0"/>
              <a:t>teljesíteni</a:t>
            </a:r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33</a:t>
            </a:r>
            <a:r>
              <a:rPr lang="hu-HU" dirty="0"/>
              <a:t>. § Az R3. 24. § (1) bekezdés c) pontja helyébe a következő rendelkezés lép: [Az </a:t>
            </a:r>
            <a:r>
              <a:rPr lang="hu-HU" dirty="0" err="1"/>
              <a:t>Nkt</a:t>
            </a:r>
            <a:r>
              <a:rPr lang="hu-HU" dirty="0"/>
              <a:t>. 18. § (2) bekezdés c) pontja szerinti nevelési tanácsadás feladata:] „c) pszichés állapot feltárását célzó vizsgálat végzése és szakértői vélemény készítése a  szülő, a  jogszabályban meghatározott esetben a gyermekek védelméről és a gyámügyi igazgatásról szóló 1997. évi XXXI. törvény hatálya alá tartozó gyermekvédelmi szakellátást, gyermekjóléti alapellátást végző intézmények kérésére, azzal, hogy gyermekvédelmi szakellátást, gyermekjóléti alapellátást végző intézmények kérésére végzett vizsgálat nem irányulhat a szülői nevelési alkalmasság értékelésére</a:t>
            </a:r>
            <a:r>
              <a:rPr lang="hu-HU" dirty="0" smtClean="0"/>
              <a:t>,”</a:t>
            </a:r>
          </a:p>
          <a:p>
            <a:pPr>
              <a:buFontTx/>
              <a:buChar char="-"/>
            </a:pPr>
            <a:r>
              <a:rPr lang="hu-HU" i="1" dirty="0"/>
              <a:t>2020. január 1-jei hatállyal változásokat vezetett be a módosított köznevelési </a:t>
            </a:r>
            <a:r>
              <a:rPr lang="hu-HU" i="1" dirty="0" smtClean="0"/>
              <a:t>törvény </a:t>
            </a:r>
            <a:r>
              <a:rPr lang="hu-HU" i="1" dirty="0"/>
              <a:t> </a:t>
            </a:r>
            <a:r>
              <a:rPr lang="hu-HU" i="1" dirty="0" smtClean="0"/>
              <a:t>- Nemzeti </a:t>
            </a:r>
            <a:r>
              <a:rPr lang="hu-HU" i="1" dirty="0"/>
              <a:t>köznevelésről szóló 2011. évi CXC. </a:t>
            </a:r>
            <a:r>
              <a:rPr lang="hu-HU" i="1" dirty="0" smtClean="0"/>
              <a:t>-  </a:t>
            </a:r>
            <a:r>
              <a:rPr lang="hu-HU" i="1" dirty="0"/>
              <a:t>azoknak a számára, akik a tanköteles kor elérését követően különféle okok miatt még egy évig az óvodában szeretnének </a:t>
            </a:r>
            <a:r>
              <a:rPr lang="hu-HU" i="1" dirty="0" err="1"/>
              <a:t>maradni</a:t>
            </a:r>
            <a:r>
              <a:rPr lang="hu-HU" dirty="0" err="1"/>
              <a:t>.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/>
              <a:t>köznevelésről szóló törvény 45. § módosított (2) bekezdése </a:t>
            </a:r>
            <a:r>
              <a:rPr lang="hu-HU" dirty="0" smtClean="0"/>
              <a:t>alapján</a:t>
            </a:r>
            <a:endParaRPr lang="hu-HU" dirty="0"/>
          </a:p>
          <a:p>
            <a:pPr>
              <a:buFontTx/>
              <a:buChar char="-"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2019/2020 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Célunk, </a:t>
            </a:r>
            <a:r>
              <a:rPr lang="hu-HU" dirty="0"/>
              <a:t>hogy a munkaközösség valódi tudásmegosztó fórumként az egymástól tanulás, a belső szellemi tőke kapacitálásával tagságának segítse elő szakmai fejlődését, a tájékoztatással orientálja a szakemberek ön-és továbbképzését, tartsa fenn a szakmai nóvumokra való nyitottság meglévő attitűdjét. Valós szakmai segítséget nyújtson a pályakezdő és gyakorló szakemberek számára egyaránt, aktív, produktív szakmai közösségként funkcionáljon.</a:t>
            </a:r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Pszichológusok által </a:t>
            </a:r>
            <a:r>
              <a:rPr lang="hu-HU" smtClean="0"/>
              <a:t>végzett terápiák </a:t>
            </a:r>
            <a:r>
              <a:rPr lang="hu-HU" dirty="0" smtClean="0"/>
              <a:t>nehézségei</a:t>
            </a:r>
          </a:p>
          <a:p>
            <a:r>
              <a:rPr lang="hu-HU" dirty="0" smtClean="0"/>
              <a:t>Óvodai szűrések</a:t>
            </a:r>
            <a:endParaRPr lang="hu-HU" dirty="0"/>
          </a:p>
          <a:p>
            <a:r>
              <a:rPr lang="hu-HU" dirty="0" smtClean="0"/>
              <a:t>Új helyzet az </a:t>
            </a:r>
            <a:r>
              <a:rPr lang="hu-HU" dirty="0" err="1" smtClean="0"/>
              <a:t>iskolafelkészültség</a:t>
            </a:r>
            <a:r>
              <a:rPr lang="hu-HU" dirty="0" smtClean="0"/>
              <a:t> mérésében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Téma kiválasztása</a:t>
            </a:r>
          </a:p>
          <a:p>
            <a:r>
              <a:rPr lang="hu-HU" dirty="0" smtClean="0"/>
              <a:t>Előadók szívességből való felkérése méltatlan helyzetbe hozza a vezetőt</a:t>
            </a:r>
          </a:p>
          <a:p>
            <a:r>
              <a:rPr lang="hu-HU" dirty="0" smtClean="0"/>
              <a:t>Kommunikáció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875</TotalTime>
  <Words>200</Words>
  <Application>Microsoft Office PowerPoint</Application>
  <PresentationFormat>Szélesvásznú</PresentationFormat>
  <Paragraphs>33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PMPSZ  2019/2020 tanév I. félévre szóló Nevelési Tanácsadás munkaközösség munkatervi beszámolója</vt:lpstr>
      <vt:lpstr>A munkaközösség által kitűzött célok és elért eredmények a 2019/2020 első félévére vonatkozóan</vt:lpstr>
      <vt:lpstr>A munkaközösség szakmai területén bevezetett jogszabályi változások 2020. Január 15-ig,amennyiben vannak</vt:lpstr>
      <vt:lpstr>A munkaközösség legfontosabb célkitűzései a 2019/2020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Éva</cp:lastModifiedBy>
  <cp:revision>39</cp:revision>
  <dcterms:created xsi:type="dcterms:W3CDTF">2017-01-05T09:06:31Z</dcterms:created>
  <dcterms:modified xsi:type="dcterms:W3CDTF">2020-02-10T19:58:09Z</dcterms:modified>
</cp:coreProperties>
</file>