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2021.06.10.</a:t>
            </a:r>
          </a:p>
          <a:p>
            <a:r>
              <a:rPr lang="hu-HU" sz="2400" dirty="0" smtClean="0"/>
              <a:t>Cím: Cegléd, </a:t>
            </a:r>
          </a:p>
          <a:p>
            <a:r>
              <a:rPr lang="hu-HU" sz="2400" dirty="0" smtClean="0"/>
              <a:t>Munkaközösség-vezető: Juhászné Darvas Gyöngyi</a:t>
            </a:r>
          </a:p>
          <a:p>
            <a:r>
              <a:rPr lang="hu-HU" sz="2400" dirty="0" err="1" smtClean="0"/>
              <a:t>E-mail:</a:t>
            </a:r>
            <a:r>
              <a:rPr lang="hu-HU" dirty="0" err="1" smtClean="0"/>
              <a:t>pmpsz.szakertoi.munkakozosseg@gmail.com</a:t>
            </a:r>
            <a:r>
              <a:rPr lang="hu-HU" sz="2400" dirty="0" smtClean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Szakértői tevékenység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51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4500" b="1" dirty="0" smtClean="0"/>
              <a:t>Az </a:t>
            </a:r>
            <a:r>
              <a:rPr lang="hu-HU" sz="4500" b="1" dirty="0"/>
              <a:t>őszi óvodás vizsgálatok (5-6 évesek) koordinálásában való szerep</a:t>
            </a:r>
          </a:p>
          <a:p>
            <a:r>
              <a:rPr lang="hu-HU" sz="4500" b="1" dirty="0"/>
              <a:t>A statisztikai adatok és INYR vezetés összefüggéseinek jelentőségét szem előtt tartani</a:t>
            </a:r>
          </a:p>
          <a:p>
            <a:r>
              <a:rPr lang="hu-HU" sz="4500" b="1" dirty="0"/>
              <a:t>Esetleges járványügyi helyzetben is a folyamatos munkavégzés előkészítése</a:t>
            </a:r>
          </a:p>
          <a:p>
            <a:r>
              <a:rPr lang="hu-HU" sz="4500" b="1" dirty="0"/>
              <a:t>Szakmai témák feldolgozása</a:t>
            </a:r>
            <a:r>
              <a:rPr lang="hu-HU" sz="4500" b="1" dirty="0" smtClean="0"/>
              <a:t>:</a:t>
            </a:r>
          </a:p>
          <a:p>
            <a:pPr algn="just"/>
            <a:r>
              <a:rPr lang="hu-HU" sz="4500" dirty="0" smtClean="0"/>
              <a:t>BTMN</a:t>
            </a:r>
            <a:r>
              <a:rPr lang="hu-HU" sz="4500" dirty="0"/>
              <a:t>, SNI gyanú, pszichiátriai kórképek, érzékszervi SNI elkülönítése,  felismerése, teendők a szakértői folyamatban (lehetőségeknek megfelelően meghívott előadó, vagy tapasztalatcsere, megbeszélés)</a:t>
            </a:r>
          </a:p>
          <a:p>
            <a:pPr algn="just"/>
            <a:r>
              <a:rPr lang="hu-HU" sz="4500" dirty="0"/>
              <a:t>- A korábban létrehozott „ellátó rendszer adatbank” </a:t>
            </a:r>
            <a:r>
              <a:rPr lang="hu-HU" sz="4500" dirty="0" smtClean="0"/>
              <a:t>frissítése</a:t>
            </a:r>
            <a:endParaRPr lang="hu-HU" sz="45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92500" lnSpcReduction="2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2020/2021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i="1" dirty="0" smtClean="0"/>
              <a:t>A tervezett témák feldolgozásra kerültek: </a:t>
            </a:r>
          </a:p>
          <a:p>
            <a:r>
              <a:rPr lang="hu-HU" sz="2400" dirty="0" smtClean="0"/>
              <a:t> Az óvodások vizsgálatával, és a járványügyi helyzettel kapcsolatos tapasztalatok folyamatos megosztása, felmerülő kérdések megbeszélése</a:t>
            </a:r>
            <a:endParaRPr lang="hu-HU" sz="2400" dirty="0"/>
          </a:p>
          <a:p>
            <a:r>
              <a:rPr lang="hu-HU" sz="2400" dirty="0" smtClean="0"/>
              <a:t> Az INYR vezetése az intézményekben ezen a szakfeladaton, a beszámolók alapján közel napra készen megtörténik</a:t>
            </a:r>
          </a:p>
          <a:p>
            <a:r>
              <a:rPr lang="hu-HU" sz="2400" dirty="0" smtClean="0"/>
              <a:t>Feldolgozott szakmai témák: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Diagnosztikai szempontok az SNI gyanú </a:t>
            </a:r>
            <a:r>
              <a:rPr lang="hu-HU" sz="2400" dirty="0" smtClean="0"/>
              <a:t>mérlegelésekor /</a:t>
            </a:r>
            <a:r>
              <a:rPr lang="hu-HU" sz="2400" smtClean="0"/>
              <a:t>folytatás köv./</a:t>
            </a:r>
            <a:endParaRPr lang="hu-H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Szakértői vélemény sablon megújítása folyamatban van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Az ellátó rendszer adatbank frissítése megtörtént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b="1" dirty="0" smtClean="0"/>
              <a:t>Változott a vizsgálat iránti kérelem nyomtatványa</a:t>
            </a:r>
          </a:p>
          <a:p>
            <a:r>
              <a:rPr lang="hu-HU" sz="2400" b="1" dirty="0" smtClean="0"/>
              <a:t>Gyakorló szakszolgálat/felnőtt vizsgálatok eljárás rend változás</a:t>
            </a:r>
          </a:p>
          <a:p>
            <a:r>
              <a:rPr lang="hu-HU" sz="2400" b="1" dirty="0" smtClean="0"/>
              <a:t>Szakképzési rendszer, szakképzési törvény minket is érintő változása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</a:t>
            </a:r>
            <a:r>
              <a:rPr lang="hu-HU" sz="2400" i="1" dirty="0">
                <a:solidFill>
                  <a:schemeClr val="accent1">
                    <a:lumMod val="75000"/>
                  </a:schemeClr>
                </a:solidFill>
              </a:rPr>
              <a:t>Teszteljárások – belső tudásmegosztás szervezése</a:t>
            </a:r>
          </a:p>
          <a:p>
            <a:r>
              <a:rPr lang="hu-HU" sz="2400" dirty="0" smtClean="0"/>
              <a:t> </a:t>
            </a:r>
            <a:r>
              <a:rPr lang="hu-HU" sz="2400" i="1" dirty="0" smtClean="0">
                <a:solidFill>
                  <a:schemeClr val="accent2">
                    <a:lumMod val="75000"/>
                  </a:schemeClr>
                </a:solidFill>
              </a:rPr>
              <a:t>5 év alatti gyermekek vizsgálatával kapcsolatos eljárások bővítése</a:t>
            </a:r>
          </a:p>
          <a:p>
            <a:r>
              <a:rPr lang="hu-HU" sz="2400" i="1" dirty="0" smtClean="0">
                <a:solidFill>
                  <a:schemeClr val="accent1">
                    <a:lumMod val="75000"/>
                  </a:schemeClr>
                </a:solidFill>
              </a:rPr>
              <a:t>Egyéb érzékszervi/mozgásos sérültség fokának, fogyatékosság tényének, vezető probléma meghatározásának megsegítése  - SNI gyanú felmerülése esetén</a:t>
            </a:r>
            <a:endParaRPr lang="hu-HU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pPr>
              <a:lnSpc>
                <a:spcPct val="120000"/>
              </a:lnSpc>
            </a:pPr>
            <a:r>
              <a:rPr lang="hu-HU" sz="2400" b="1" i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</a:rPr>
              <a:t>szakértői feladatok hatékony ütemezése az óvodás vizsgálatok és a járvány adta nehézségek </a:t>
            </a:r>
            <a:r>
              <a:rPr lang="hu-HU" sz="2400" b="1" i="1" dirty="0" smtClean="0">
                <a:solidFill>
                  <a:schemeClr val="accent2">
                    <a:lumMod val="75000"/>
                  </a:schemeClr>
                </a:solidFill>
              </a:rPr>
              <a:t>között – várólisták </a:t>
            </a:r>
          </a:p>
          <a:p>
            <a:pPr>
              <a:lnSpc>
                <a:spcPct val="120000"/>
              </a:lnSpc>
            </a:pPr>
            <a:r>
              <a:rPr lang="hu-HU" sz="2400" b="1" i="1" dirty="0" smtClean="0">
                <a:solidFill>
                  <a:schemeClr val="accent1">
                    <a:lumMod val="75000"/>
                  </a:schemeClr>
                </a:solidFill>
              </a:rPr>
              <a:t>Az online értekezletek kevesebb lehetőséget biztosítanak a személyes kérdések megbeszélésére</a:t>
            </a:r>
          </a:p>
          <a:p>
            <a:pPr>
              <a:lnSpc>
                <a:spcPct val="120000"/>
              </a:lnSpc>
            </a:pPr>
            <a:r>
              <a:rPr lang="hu-HU" sz="2400" b="1" i="1" dirty="0" smtClean="0">
                <a:solidFill>
                  <a:schemeClr val="accent2">
                    <a:lumMod val="75000"/>
                  </a:schemeClr>
                </a:solidFill>
              </a:rPr>
              <a:t>Egyes t</a:t>
            </a:r>
            <a:r>
              <a:rPr lang="hu-HU" sz="2400" b="1" i="1" dirty="0" smtClean="0">
                <a:solidFill>
                  <a:schemeClr val="accent2">
                    <a:lumMod val="75000"/>
                  </a:schemeClr>
                </a:solidFill>
              </a:rPr>
              <a:t>agintézmények által jelzett nehézségek: </a:t>
            </a:r>
          </a:p>
          <a:p>
            <a:pPr lvl="1">
              <a:lnSpc>
                <a:spcPct val="120000"/>
              </a:lnSpc>
            </a:pPr>
            <a:r>
              <a:rPr lang="hu-HU" sz="2200" b="1" i="1" dirty="0" smtClean="0">
                <a:solidFill>
                  <a:schemeClr val="accent2">
                    <a:lumMod val="75000"/>
                  </a:schemeClr>
                </a:solidFill>
              </a:rPr>
              <a:t>teszthiány, pl. nonverbális eljáráshoz</a:t>
            </a:r>
          </a:p>
          <a:p>
            <a:pPr lvl="1">
              <a:lnSpc>
                <a:spcPct val="120000"/>
              </a:lnSpc>
            </a:pPr>
            <a:r>
              <a:rPr lang="hu-HU" sz="2200" b="1" i="1" dirty="0" smtClean="0">
                <a:solidFill>
                  <a:schemeClr val="accent2">
                    <a:lumMod val="75000"/>
                  </a:schemeClr>
                </a:solidFill>
              </a:rPr>
              <a:t>Pszichiátriai vizsgálatok elérhetetlensége</a:t>
            </a:r>
          </a:p>
          <a:p>
            <a:pPr lvl="0">
              <a:lnSpc>
                <a:spcPct val="120000"/>
              </a:lnSpc>
              <a:buClr>
                <a:srgbClr val="A53010"/>
              </a:buClr>
            </a:pPr>
            <a:r>
              <a:rPr lang="hu-HU" sz="2200" b="1" i="1" dirty="0">
                <a:solidFill>
                  <a:srgbClr val="A53010">
                    <a:lumMod val="75000"/>
                  </a:srgbClr>
                </a:solidFill>
              </a:rPr>
              <a:t>Kevés a teszteljárások használatára a hivatalos képzési </a:t>
            </a:r>
            <a:r>
              <a:rPr lang="hu-HU" sz="2200" b="1" i="1" dirty="0" smtClean="0">
                <a:solidFill>
                  <a:srgbClr val="A53010">
                    <a:lumMod val="75000"/>
                  </a:srgbClr>
                </a:solidFill>
              </a:rPr>
              <a:t>lehetőség</a:t>
            </a:r>
            <a:endParaRPr lang="hu-H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313</Words>
  <Application>Microsoft Office PowerPoint</Application>
  <PresentationFormat>Szélesvásznú</PresentationFormat>
  <Paragraphs>54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39</cp:revision>
  <dcterms:created xsi:type="dcterms:W3CDTF">2017-01-05T09:06:31Z</dcterms:created>
  <dcterms:modified xsi:type="dcterms:W3CDTF">2021-06-07T09:43:57Z</dcterms:modified>
</cp:coreProperties>
</file>