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72" r:id="rId5"/>
    <p:sldId id="269" r:id="rId6"/>
    <p:sldId id="270" r:id="rId7"/>
    <p:sldId id="27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2020.02.06.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2020.02.06.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85432" y="2130725"/>
            <a:ext cx="8144134" cy="2174462"/>
          </a:xfrm>
        </p:spPr>
        <p:txBody>
          <a:bodyPr>
            <a:noAutofit/>
          </a:bodyPr>
          <a:lstStyle/>
          <a:p>
            <a:pPr algn="ctr"/>
            <a:r>
              <a:rPr lang="hu-HU" sz="4000" dirty="0"/>
              <a:t>PMPSZ </a:t>
            </a:r>
            <a:br>
              <a:rPr lang="hu-HU" sz="4000" dirty="0"/>
            </a:br>
            <a:r>
              <a:rPr lang="hu-HU" sz="4000" dirty="0"/>
              <a:t>2019/2020 tanév I. félévre szóló Logopédiai Munkaközösség munkatervi beszámolója</a:t>
            </a:r>
          </a:p>
        </p:txBody>
      </p:sp>
      <p:sp>
        <p:nvSpPr>
          <p:cNvPr id="6" name="Alcím 2"/>
          <p:cNvSpPr>
            <a:spLocks noGrp="1"/>
          </p:cNvSpPr>
          <p:nvPr>
            <p:ph type="subTitle" idx="1"/>
          </p:nvPr>
        </p:nvSpPr>
        <p:spPr>
          <a:xfrm>
            <a:off x="1048512" y="4674455"/>
            <a:ext cx="7886958" cy="1519081"/>
          </a:xfrm>
        </p:spPr>
        <p:txBody>
          <a:bodyPr>
            <a:normAutofit lnSpcReduction="10000"/>
          </a:bodyPr>
          <a:lstStyle/>
          <a:p>
            <a:r>
              <a:rPr lang="hu-HU" sz="2200" dirty="0"/>
              <a:t>Budapest, 2020. január 30.</a:t>
            </a:r>
          </a:p>
          <a:p>
            <a:r>
              <a:rPr lang="hu-HU" sz="2200" dirty="0"/>
              <a:t>1052 Budapest, Városház u. 7.</a:t>
            </a:r>
          </a:p>
          <a:p>
            <a:pPr lvl="0"/>
            <a:r>
              <a:rPr lang="hu-HU" dirty="0">
                <a:solidFill>
                  <a:prstClr val="white"/>
                </a:solidFill>
              </a:rPr>
              <a:t>Munkaközösség vezető neve: Bene Judit</a:t>
            </a:r>
          </a:p>
          <a:p>
            <a:pPr lvl="0"/>
            <a:r>
              <a:rPr lang="hu-HU" dirty="0">
                <a:solidFill>
                  <a:prstClr val="white"/>
                </a:solidFill>
              </a:rPr>
              <a:t>	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2019/2020 első félévére vonatkozóan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336872"/>
            <a:ext cx="5275161" cy="42795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/>
              <a:t>Célok</a:t>
            </a:r>
          </a:p>
          <a:p>
            <a:r>
              <a:rPr lang="hu-HU" dirty="0"/>
              <a:t>Beszélgetés az adminisztrációs változásokról</a:t>
            </a:r>
          </a:p>
          <a:p>
            <a:r>
              <a:rPr lang="hu-HU" dirty="0"/>
              <a:t>Tájékoztatás a 2019 évi LXX törvényről</a:t>
            </a:r>
          </a:p>
          <a:p>
            <a:r>
              <a:rPr lang="hu-HU" dirty="0"/>
              <a:t>Szűrési eljárások összegyűjtése – ajánlás összeállítása</a:t>
            </a:r>
          </a:p>
          <a:p>
            <a:r>
              <a:rPr lang="hu-HU" dirty="0"/>
              <a:t>Lista összeállítása a lehetséges szakmai előadókról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2" y="2336872"/>
            <a:ext cx="6327583" cy="43917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/>
              <a:t>Eredmények</a:t>
            </a:r>
          </a:p>
          <a:p>
            <a:r>
              <a:rPr lang="hu-HU" dirty="0"/>
              <a:t>Azoknak a gyerekeknek kell az INYR-ben törzslapot készíteni, akikről készült részletes logopédiai vizsgálati vélemény!</a:t>
            </a:r>
          </a:p>
          <a:p>
            <a:r>
              <a:rPr lang="hu-HU" dirty="0"/>
              <a:t>Az iskolaérettségi vizsgálat eredménye szerint a szeptemberben iskolába menő gyerekeket második félévre fel kell venni (egyeztetés a szülőkkel, óvodapedagógusokkal)</a:t>
            </a:r>
          </a:p>
          <a:p>
            <a:r>
              <a:rPr lang="hu-HU" dirty="0"/>
              <a:t>Megtörtént az igények felmérése a szakmai előadók és témák tekintetében</a:t>
            </a:r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jogszabályi</a:t>
            </a:r>
            <a:br>
              <a:rPr lang="hu-HU" sz="3100" dirty="0"/>
            </a:br>
            <a:r>
              <a:rPr lang="hu-HU" sz="3100" dirty="0"/>
              <a:t>változások 2020. Január 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b="1" dirty="0"/>
              <a:t>Ha nem is a mi feladatunk, de a logopédusokat is érinti a </a:t>
            </a:r>
            <a:r>
              <a:rPr lang="hu-HU" b="1" dirty="0" smtClean="0"/>
              <a:t> </a:t>
            </a:r>
            <a:r>
              <a:rPr lang="hu-HU" b="1" dirty="0"/>
              <a:t>január 1-én életbe lépő új rendelet</a:t>
            </a:r>
          </a:p>
          <a:p>
            <a:pPr marL="0" indent="0">
              <a:buNone/>
            </a:pPr>
            <a:r>
              <a:rPr lang="hu-HU" dirty="0"/>
              <a:t>  (2019. évi LXX. </a:t>
            </a:r>
            <a:r>
              <a:rPr lang="hu-HU" dirty="0" smtClean="0"/>
              <a:t>Törvény 17</a:t>
            </a:r>
            <a:r>
              <a:rPr lang="hu-HU" dirty="0"/>
              <a:t>. § (1) Az </a:t>
            </a:r>
            <a:r>
              <a:rPr lang="hu-HU" dirty="0" err="1"/>
              <a:t>Nkt</a:t>
            </a:r>
            <a:r>
              <a:rPr lang="hu-HU" dirty="0"/>
              <a:t>. 45. § (2) bekezdése helyébe a következő rendelkezés lép: „(2) A  gyermek abban az  évben, amelynek augusztus 31. napjáig a  hatodik életévét betölti, tankötelessé válik. A  tankötelezettség teljesítése a  tanév első tanítási napján kezdődik.</a:t>
            </a:r>
          </a:p>
          <a:p>
            <a:pPr marL="0" indent="0">
              <a:buNone/>
            </a:pPr>
            <a:r>
              <a:rPr lang="hu-HU" dirty="0"/>
              <a:t> A  szülő kérelmére a  felmentést engedélyező szerv döntése alapján a  gyermek további egy nevelési évig óvodai nevelésben vehet részt. A  szülő kérelmét az iskolakezdés évében január 15-éig nyújthatja be a felmentést engedélyező szervhez. </a:t>
            </a:r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mtClean="0"/>
              <a:t>Folytatás: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u-HU" smtClean="0"/>
              <a:t>Ha </a:t>
            </a:r>
            <a:r>
              <a:rPr lang="hu-HU" dirty="0"/>
              <a:t>az eljárásban szakértőt kell meghallgatni, akkor csak szakértői bizottság rendelhető ki, és a függő hatályú döntésben nem kell rendelkezni a  kérelmezett jog gyakorlásáról.</a:t>
            </a:r>
          </a:p>
          <a:p>
            <a:pPr marL="0" indent="0">
              <a:buNone/>
            </a:pPr>
            <a:r>
              <a:rPr lang="hu-HU" dirty="0"/>
              <a:t> Ha a  szakértői bizottság a  szülői kérelem benyújtására nyitva álló határidő előtt a gyermek további egy nevelési évig óvodai nevelésben történő részvételét javasolja, a szülői kérelem benyújtására nincs szükség. </a:t>
            </a:r>
          </a:p>
          <a:p>
            <a:pPr marL="0" indent="0">
              <a:buNone/>
            </a:pPr>
            <a:r>
              <a:rPr lang="hu-HU" dirty="0"/>
              <a:t>Ha a gyermek az iskolába lépéshez szükséges fejlettséget korábban eléri, a felmentést engedélyező szerv a  szülő kérelmére engedélyezheti, hogy a  gyermek hatéves kora előtt megkezdje tankötelezettségének teljesítését.)</a:t>
            </a:r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2019/2020 második félévére a munkatervben megjelöltek alapján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Logopédiai szakmai nap szervezése 2020. június második felében</a:t>
            </a:r>
          </a:p>
          <a:p>
            <a:r>
              <a:rPr lang="hu-HU" dirty="0"/>
              <a:t>Terminológiai változások figyelemmel kísérése a logopédia </a:t>
            </a:r>
            <a:r>
              <a:rPr lang="hu-HU" dirty="0" smtClean="0"/>
              <a:t>területén</a:t>
            </a:r>
          </a:p>
          <a:p>
            <a:r>
              <a:rPr lang="hu-HU" dirty="0" smtClean="0"/>
              <a:t>Az INYR vezetésének pontosítása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szakmai kérdésfelvetései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Kapunk-e segítséget a tervezett szakmai nap megvalósításához</a:t>
            </a:r>
          </a:p>
          <a:p>
            <a:pPr marL="0" indent="0">
              <a:buNone/>
            </a:pPr>
            <a:r>
              <a:rPr lang="hu-HU" dirty="0"/>
              <a:t>  (Előadó honoráriuma, helyszín biztosítása)</a:t>
            </a:r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munkaközösség nehézségei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Adminisztrációs terhek</a:t>
            </a:r>
          </a:p>
          <a:p>
            <a:r>
              <a:rPr lang="hu-HU" dirty="0"/>
              <a:t>Még mindig nagyon körülményes az INYR vezetése</a:t>
            </a:r>
          </a:p>
          <a:p>
            <a:r>
              <a:rPr lang="hu-HU" dirty="0"/>
              <a:t>Az ellátás dilemmája: mennyiség, vagy minőség</a:t>
            </a:r>
          </a:p>
          <a:p>
            <a:r>
              <a:rPr lang="hu-HU" dirty="0"/>
              <a:t>Tárgyi és személyi feltételek</a:t>
            </a:r>
          </a:p>
          <a:p>
            <a:r>
              <a:rPr lang="hu-HU" dirty="0"/>
              <a:t>Anyagi megbecsülés hiánya</a:t>
            </a:r>
          </a:p>
          <a:p>
            <a:pPr marL="0" indent="0">
              <a:buNone/>
            </a:pPr>
            <a:r>
              <a:rPr lang="hu-HU" dirty="0"/>
              <a:t>Mindezek sajnos kiégéshez vezethetnek.</a:t>
            </a:r>
          </a:p>
        </p:txBody>
      </p:sp>
    </p:spTree>
    <p:extLst>
      <p:ext uri="{BB962C8B-B14F-4D97-AF65-F5344CB8AC3E}">
        <p14:creationId xmlns:p14="http://schemas.microsoft.com/office/powerpoint/2010/main" val="1826369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178</TotalTime>
  <Words>234</Words>
  <Application>Microsoft Office PowerPoint</Application>
  <PresentationFormat>Szélesvásznú</PresentationFormat>
  <Paragraphs>38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PMPSZ  2019/2020 tanév I. félévre szóló Logopédiai Munkaközösség munkatervi beszámolója</vt:lpstr>
      <vt:lpstr>A munkaközösség által kitűzött célok és elért eredmények a 2019/2020 első félévére vonatkozóan</vt:lpstr>
      <vt:lpstr>A munkaközösség szakmai területén bevezetett jogszabályi változások 2020. Január 15-ig,amennyiben vannak</vt:lpstr>
      <vt:lpstr>Folytatás:</vt:lpstr>
      <vt:lpstr>A munkaközösség legfontosabb célkitűzései a 2019/2020 második félévére a munkatervben megjelöltek alapján</vt:lpstr>
      <vt:lpstr>A munkaközösség legfontosabb szakmai kérdésfelvetései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39</cp:revision>
  <dcterms:created xsi:type="dcterms:W3CDTF">2017-01-05T09:06:31Z</dcterms:created>
  <dcterms:modified xsi:type="dcterms:W3CDTF">2020-02-06T13:04:33Z</dcterms:modified>
</cp:coreProperties>
</file>