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5432" y="2130725"/>
            <a:ext cx="8144134" cy="2174462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PMPSZ </a:t>
            </a:r>
            <a:br>
              <a:rPr lang="hu-HU" sz="4000" dirty="0" smtClean="0"/>
            </a:br>
            <a:r>
              <a:rPr lang="hu-HU" sz="4000" dirty="0" smtClean="0"/>
              <a:t>2019/2020 tanév I. félévre szóló Intézményi önértékelés munkaközösség munkatervi beszámolója</a:t>
            </a:r>
            <a:endParaRPr lang="hu-HU" sz="4000" dirty="0"/>
          </a:p>
        </p:txBody>
      </p:sp>
      <p:sp>
        <p:nvSpPr>
          <p:cNvPr id="6" name="Alcím 2"/>
          <p:cNvSpPr>
            <a:spLocks noGrp="1"/>
          </p:cNvSpPr>
          <p:nvPr>
            <p:ph type="subTitle" idx="1"/>
          </p:nvPr>
        </p:nvSpPr>
        <p:spPr>
          <a:xfrm>
            <a:off x="1048512" y="4674455"/>
            <a:ext cx="7886958" cy="1519081"/>
          </a:xfrm>
        </p:spPr>
        <p:txBody>
          <a:bodyPr>
            <a:normAutofit lnSpcReduction="10000"/>
          </a:bodyPr>
          <a:lstStyle/>
          <a:p>
            <a:r>
              <a:rPr lang="hu-HU" sz="2200" dirty="0" smtClean="0"/>
              <a:t>Budapest, 2020. január 30.</a:t>
            </a:r>
          </a:p>
          <a:p>
            <a:r>
              <a:rPr lang="hu-HU" sz="2200" dirty="0" smtClean="0"/>
              <a:t>1052 Budapest, Városház u. 7.</a:t>
            </a:r>
          </a:p>
          <a:p>
            <a:pPr lvl="0"/>
            <a:r>
              <a:rPr lang="hu-HU" dirty="0">
                <a:solidFill>
                  <a:prstClr val="white"/>
                </a:solidFill>
              </a:rPr>
              <a:t>Munkaközösség </a:t>
            </a:r>
            <a:r>
              <a:rPr lang="hu-HU" dirty="0" smtClean="0">
                <a:solidFill>
                  <a:prstClr val="white"/>
                </a:solidFill>
              </a:rPr>
              <a:t>vezető neve: Oláh Aranka Ilona</a:t>
            </a:r>
            <a:endParaRPr lang="hu-HU" dirty="0">
              <a:solidFill>
                <a:prstClr val="white"/>
              </a:solidFill>
            </a:endParaRPr>
          </a:p>
          <a:p>
            <a:pPr lvl="0"/>
            <a:r>
              <a:rPr lang="hu-HU" dirty="0">
                <a:solidFill>
                  <a:prstClr val="white"/>
                </a:solidFill>
              </a:rPr>
              <a:t>	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2019/2020 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r>
              <a:rPr lang="hu-HU" sz="2000" b="1" dirty="0" smtClean="0"/>
              <a:t>A </a:t>
            </a:r>
            <a:r>
              <a:rPr lang="hu-HU" sz="2000" dirty="0" smtClean="0"/>
              <a:t>2014/15-2018/19. tanévekre vonatkozó 5 éves önértékelési ciklus lezárt feladatainak előkészítése az aktuális tanfelügyeletre. (</a:t>
            </a:r>
            <a:r>
              <a:rPr lang="hu-HU" sz="2000" b="1" dirty="0" smtClean="0"/>
              <a:t>2019.09.19.)</a:t>
            </a:r>
          </a:p>
          <a:p>
            <a:r>
              <a:rPr lang="hu-HU" sz="2000" dirty="0" smtClean="0"/>
              <a:t>Önértékeléshez kapcsolódó informatikai felület bemutatása, vendégünk: </a:t>
            </a:r>
            <a:r>
              <a:rPr lang="hu-HU" sz="2000" dirty="0" err="1" smtClean="0"/>
              <a:t>Szymczak</a:t>
            </a:r>
            <a:r>
              <a:rPr lang="hu-HU" sz="2000" dirty="0" smtClean="0"/>
              <a:t> Judit szaktanácsadó, Szolnoki POK munkatársa (2019. 11. 14.)</a:t>
            </a:r>
          </a:p>
          <a:p>
            <a:r>
              <a:rPr lang="hu-HU" sz="2000" dirty="0" smtClean="0"/>
              <a:t>Információk, állásfoglalás kérése az </a:t>
            </a:r>
            <a:r>
              <a:rPr lang="hu-HU" sz="2000" dirty="0" err="1" smtClean="0"/>
              <a:t>OH-tól</a:t>
            </a:r>
            <a:r>
              <a:rPr lang="hu-HU" sz="2000" dirty="0" smtClean="0"/>
              <a:t>. 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01013"/>
            <a:ext cx="6327583" cy="43917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r>
              <a:rPr lang="hu-HU" sz="2000" dirty="0" smtClean="0"/>
              <a:t>Lezajló tanfelügyeletek.</a:t>
            </a:r>
          </a:p>
          <a:p>
            <a:r>
              <a:rPr lang="hu-HU" sz="2000" dirty="0" smtClean="0"/>
              <a:t>Az önértékelést támogató felület megismerése, megvitatása, illúziók megszűnése.</a:t>
            </a:r>
          </a:p>
          <a:p>
            <a:r>
              <a:rPr lang="hu-HU" sz="2000" dirty="0" smtClean="0"/>
              <a:t>A pedagógus önértékelést 5 évente kell elvégezni 20/2012. (VIII.31.) EMMI rendelet 145.§ (2) és az a pedagógushoz tartozik munkahelyváltás esetén is-sajnos az elektronikus felület jellemzően nem viszi át a következő munkahelyhez, többféle gyakorlat létezik</a:t>
            </a:r>
            <a:r>
              <a:rPr lang="hu-HU" sz="2000" dirty="0" smtClean="0"/>
              <a:t>. Főigazgatói válasz: kérjük át a dolgozó előző </a:t>
            </a:r>
            <a:r>
              <a:rPr lang="hu-HU" sz="2000" smtClean="0"/>
              <a:t>munkahelyéről pedagógus önértékelését</a:t>
            </a:r>
            <a:r>
              <a:rPr lang="hu-HU" sz="2000" dirty="0" smtClean="0"/>
              <a:t>.</a:t>
            </a:r>
            <a:endParaRPr lang="hu-HU" sz="2000" dirty="0" smtClean="0"/>
          </a:p>
          <a:p>
            <a:r>
              <a:rPr lang="hu-HU" sz="2000" dirty="0" smtClean="0"/>
              <a:t> 2020. évre nem lesz kézikönyv módosítás (a 2019-es önértékelési és tanfelügyeleti kézikönyv  használható 2020-ban is), így az informatikai felület is „elfogadja” a 2019-es </a:t>
            </a:r>
            <a:r>
              <a:rPr lang="hu-HU" sz="2000" dirty="0" err="1" smtClean="0"/>
              <a:t>elvárásrendszert</a:t>
            </a:r>
            <a:r>
              <a:rPr lang="hu-HU" sz="2000" dirty="0" smtClean="0"/>
              <a:t> a 2020-as önértékelési ügyekhez.</a:t>
            </a:r>
          </a:p>
          <a:p>
            <a:endParaRPr lang="hu-HU" sz="2000" dirty="0" smtClean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36497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2020</a:t>
            </a:r>
            <a:r>
              <a:rPr lang="hu-HU" sz="3100" dirty="0"/>
              <a:t>. </a:t>
            </a:r>
            <a:r>
              <a:rPr lang="hu-HU" sz="3100" dirty="0" smtClean="0"/>
              <a:t>január 15-ig, 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 minősítésnél megjelenő kilenc kompetencia ellenére a 2020. évre nem lesz önértékelési kézikönyv módosítás</a:t>
            </a:r>
          </a:p>
          <a:p>
            <a:r>
              <a:rPr lang="hu-HU" dirty="0" smtClean="0"/>
              <a:t>A 2019-es önértékelési és tanfelügyeleti kézikönyv  használható 2020-ban is), így az informatikai felület is „elfogadja” a 2019-es </a:t>
            </a:r>
            <a:r>
              <a:rPr lang="hu-HU" dirty="0" err="1" smtClean="0"/>
              <a:t>elvárásrendszert</a:t>
            </a:r>
            <a:r>
              <a:rPr lang="hu-HU" dirty="0" smtClean="0"/>
              <a:t> a 2020-as önértékelési ügyekhez.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             (POK Budapest)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9408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2019/2020 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297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i="1" u="sng" dirty="0" smtClean="0"/>
              <a:t>FONTOS:</a:t>
            </a:r>
            <a:r>
              <a:rPr lang="hu-HU" dirty="0" smtClean="0"/>
              <a:t> </a:t>
            </a:r>
            <a:r>
              <a:rPr lang="hu-HU" i="1" dirty="0" smtClean="0"/>
              <a:t>A következő feladatok előkészítése történjen. A feladatok elvégzésének megkezdése előtt egyeztetés történik az igazgatósággal, csak az önértékelési intézményi dokumentumok felülvizsgálata után kezdjük el az önértékeléseket a tagintézményekben:</a:t>
            </a:r>
          </a:p>
          <a:p>
            <a:endParaRPr lang="hu-HU" dirty="0" smtClean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Pedagógus önértékelések lebonyolítása a szakalkalmazotti létszám legalább ötödénél tagintézményenként.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második illetve negyedik évben dolgozó tagintézmény igazgatók vezetői önértékelésének elvégzése.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Évente értékelendő intézményi értékelési szempontok felmérése.</a:t>
            </a:r>
          </a:p>
        </p:txBody>
      </p:sp>
    </p:spTree>
    <p:extLst>
      <p:ext uri="{BB962C8B-B14F-4D97-AF65-F5344CB8AC3E}">
        <p14:creationId xmlns:p14="http://schemas.microsoft.com/office/powerpoint/2010/main" xmlns="" val="13449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2019/2020 második félévében papíralapon vagy elektronikusan végezzük el az önértékelési feladatokat? </a:t>
            </a:r>
          </a:p>
          <a:p>
            <a:pPr marL="0" indent="0">
              <a:buNone/>
            </a:pPr>
            <a:r>
              <a:rPr lang="hu-HU" i="1" u="sng" dirty="0" smtClean="0"/>
              <a:t>Főigazgatói válasz: </a:t>
            </a:r>
            <a:r>
              <a:rPr lang="hu-HU" i="1" dirty="0" smtClean="0"/>
              <a:t>Papíralapon végezzük.</a:t>
            </a:r>
          </a:p>
          <a:p>
            <a:r>
              <a:rPr lang="hu-HU" dirty="0" smtClean="0"/>
              <a:t>Az igazgatóságra megküldött önértékeléssel kapcsolatos dokumentumok (interjú, jegyzőkönyv, önfejlesztési és intézkedési tervek) tapasztalatai megoszthatók-e a munkaközösséggel, hogy a típushibákból tanulhassunk.</a:t>
            </a:r>
          </a:p>
          <a:p>
            <a:pPr marL="0" indent="0">
              <a:buNone/>
            </a:pPr>
            <a:r>
              <a:rPr lang="hu-HU" i="1" u="sng" dirty="0"/>
              <a:t>Főigazgatói válasz:</a:t>
            </a:r>
            <a:r>
              <a:rPr lang="hu-HU" i="1" dirty="0"/>
              <a:t> </a:t>
            </a:r>
            <a:r>
              <a:rPr lang="hu-HU" i="1" dirty="0" smtClean="0"/>
              <a:t>Az információk megkérhetők az igazgatóságról Dénes Andrea </a:t>
            </a:r>
            <a:r>
              <a:rPr lang="hu-HU" i="1" dirty="0"/>
              <a:t>Főigazgató-helyettes </a:t>
            </a:r>
            <a:r>
              <a:rPr lang="hu-HU" i="1" dirty="0" smtClean="0"/>
              <a:t>Asszonytól.</a:t>
            </a:r>
            <a:endParaRPr lang="hu-HU" i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136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Távolság</a:t>
            </a:r>
          </a:p>
          <a:p>
            <a:r>
              <a:rPr lang="hu-HU" dirty="0" smtClean="0"/>
              <a:t>Javaslat: jövőre kisebb csoportokban, egy–egy tagintézménynél lehetne a munkaközösségi értekezlet 4-5 közeli tagintézményből verbuválódva, hogy áttekinthessük egymás önértékelési dokumentumait, munkamódszereit.</a:t>
            </a:r>
          </a:p>
          <a:p>
            <a:r>
              <a:rPr lang="hu-HU" dirty="0" smtClean="0"/>
              <a:t>Főigazgatói válasz: A következő tanévben meg lehet próbálni, a munkaközösség vezető kapacitása szerint.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263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324</TotalTime>
  <Words>380</Words>
  <Application>Microsoft Office PowerPoint</Application>
  <PresentationFormat>Egyéni</PresentationFormat>
  <Paragraphs>36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Berlin</vt:lpstr>
      <vt:lpstr>PMPSZ  2019/2020 tanév I. félévre szóló Intézményi önértékelés munkaközösség munkatervi beszámolója</vt:lpstr>
      <vt:lpstr>A munkaközösség által kitűzött célok és elért eredmények a 2019/2020 első félévére vonatkozóan</vt:lpstr>
      <vt:lpstr>A munkaközösség szakmai területén bevezetett jogszabályi változások 2020. január 15-ig, amennyiben vannak</vt:lpstr>
      <vt:lpstr>A munkaközösség legfontosabb célkitűzései a 2019/2020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Ilona</cp:lastModifiedBy>
  <cp:revision>41</cp:revision>
  <dcterms:created xsi:type="dcterms:W3CDTF">2017-01-05T09:06:31Z</dcterms:created>
  <dcterms:modified xsi:type="dcterms:W3CDTF">2020-02-04T08:13:46Z</dcterms:modified>
</cp:coreProperties>
</file>