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9" r:id="rId3"/>
    <p:sldId id="265" r:id="rId4"/>
    <p:sldId id="263" r:id="rId5"/>
    <p:sldId id="262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78" y="12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137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895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0483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6830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5324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0458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0958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396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351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17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019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936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686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17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559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444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2020. 06. 09.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740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23899" y="1930379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Összevont munkaközösség vezetői és igazgatótanácsi értekezlet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103120" y="4777381"/>
            <a:ext cx="9457509" cy="1912631"/>
          </a:xfrm>
        </p:spPr>
        <p:txBody>
          <a:bodyPr>
            <a:noAutofit/>
          </a:bodyPr>
          <a:lstStyle/>
          <a:p>
            <a:r>
              <a:rPr lang="hu-HU" sz="2400" dirty="0" smtClean="0"/>
              <a:t>Budapest, </a:t>
            </a:r>
            <a:r>
              <a:rPr lang="hu-HU" sz="2400" dirty="0" smtClean="0"/>
              <a:t>2020. június 11.</a:t>
            </a:r>
            <a:endParaRPr lang="hu-HU" sz="2400" dirty="0" smtClean="0"/>
          </a:p>
          <a:p>
            <a:r>
              <a:rPr lang="hu-HU" sz="2400" dirty="0" smtClean="0"/>
              <a:t>Cím: Budapest</a:t>
            </a:r>
            <a:r>
              <a:rPr lang="hu-HU" sz="2400" dirty="0" smtClean="0"/>
              <a:t>, online értekezlet </a:t>
            </a:r>
            <a:endParaRPr lang="hu-HU" sz="2400" dirty="0" smtClean="0"/>
          </a:p>
          <a:p>
            <a:r>
              <a:rPr lang="hu-HU" sz="2400" dirty="0" smtClean="0"/>
              <a:t>Munkaközösség-vezető</a:t>
            </a:r>
            <a:r>
              <a:rPr lang="hu-HU" sz="2400" dirty="0" smtClean="0"/>
              <a:t>: Oláh Aranka Ilona</a:t>
            </a:r>
            <a:endParaRPr lang="hu-HU" sz="2400" dirty="0" smtClean="0"/>
          </a:p>
          <a:p>
            <a:r>
              <a:rPr lang="hu-HU" sz="2400" dirty="0" smtClean="0"/>
              <a:t>E-mail</a:t>
            </a:r>
            <a:r>
              <a:rPr lang="hu-HU" sz="2400" dirty="0"/>
              <a:t>: pmpsz.onert.munkakozosseg@gmail.com</a:t>
            </a:r>
            <a:br>
              <a:rPr lang="hu-HU" sz="2400" dirty="0"/>
            </a:br>
            <a:endParaRPr lang="hu-HU" sz="24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2625635" y="268941"/>
            <a:ext cx="9113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/>
              <a:t>Intézményi önértékelés munkaközösség</a:t>
            </a:r>
            <a:endParaRPr lang="hu-HU" sz="3600" b="1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2161309" y="805543"/>
            <a:ext cx="9709266" cy="526868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u-HU" sz="3400" b="1" dirty="0" smtClean="0"/>
              <a:t>A munkaközösség legfontosabb célkitűzései a 2019/2020 tanévben:</a:t>
            </a:r>
          </a:p>
          <a:p>
            <a:pPr marL="0" indent="0">
              <a:buNone/>
            </a:pPr>
            <a:r>
              <a:rPr lang="hu-HU" sz="2400" b="1" dirty="0" smtClean="0"/>
              <a:t> </a:t>
            </a:r>
            <a:endParaRPr lang="hu-HU" sz="2400" b="1" dirty="0" smtClean="0"/>
          </a:p>
          <a:p>
            <a:r>
              <a:rPr lang="hu-HU" sz="3200" b="1" dirty="0" smtClean="0"/>
              <a:t>Munkatervek </a:t>
            </a:r>
            <a:r>
              <a:rPr lang="hu-HU" sz="3200" b="1" dirty="0"/>
              <a:t>önértékeléssel kapcsolatos elemeinek kitöltése.</a:t>
            </a:r>
          </a:p>
          <a:p>
            <a:r>
              <a:rPr lang="hu-HU" sz="3200" b="1" dirty="0"/>
              <a:t>Az aktuális tanfelügyeletek megvalósulásának támogatása.</a:t>
            </a:r>
          </a:p>
          <a:p>
            <a:r>
              <a:rPr lang="hu-HU" sz="3200" b="1" dirty="0"/>
              <a:t>Az online felület protokolljának megismerése.</a:t>
            </a:r>
          </a:p>
          <a:p>
            <a:r>
              <a:rPr lang="hu-HU" sz="3200" b="1" dirty="0"/>
              <a:t>Önértékelés algoritmusaink, sablonjaink áttekintése, átdolgozásának támogatása.</a:t>
            </a:r>
          </a:p>
          <a:p>
            <a:r>
              <a:rPr lang="hu-HU" sz="3200" b="1" dirty="0"/>
              <a:t> (jogszabály változás várható ideje 2020. </a:t>
            </a:r>
            <a:r>
              <a:rPr lang="hu-HU" sz="3200" b="1" dirty="0" smtClean="0"/>
              <a:t>január, nem történt)</a:t>
            </a:r>
            <a:endParaRPr lang="hu-HU" sz="3200" b="1" dirty="0"/>
          </a:p>
          <a:p>
            <a:r>
              <a:rPr lang="hu-HU" sz="3200" b="1" dirty="0"/>
              <a:t>Az új 5 éves önértékelési ciklusra (2019/20-2023/24.) történő felkészülés.</a:t>
            </a:r>
          </a:p>
          <a:p>
            <a:r>
              <a:rPr lang="hu-HU" sz="3200" b="1" dirty="0"/>
              <a:t> (pedagógus önértékelés módszertana-egyéb tevékenységekhez kapcsolása, </a:t>
            </a:r>
            <a:r>
              <a:rPr lang="hu-HU" sz="3200" b="1" dirty="0" smtClean="0"/>
              <a:t>belső </a:t>
            </a:r>
            <a:r>
              <a:rPr lang="hu-HU" sz="3200" b="1" dirty="0"/>
              <a:t>ellenőrzés</a:t>
            </a:r>
            <a:r>
              <a:rPr lang="hu-HU" sz="3200" b="1" dirty="0" smtClean="0"/>
              <a:t>)</a:t>
            </a:r>
          </a:p>
          <a:p>
            <a:r>
              <a:rPr lang="hu-HU" sz="3200" b="1" dirty="0" smtClean="0"/>
              <a:t>Beszámolók megírásához az elégedettségmérés megvalósulásának segítése</a:t>
            </a:r>
            <a:endParaRPr lang="hu-HU" sz="3200" dirty="0"/>
          </a:p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9542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25795" y="841402"/>
            <a:ext cx="9613861" cy="5290730"/>
          </a:xfrm>
        </p:spPr>
        <p:txBody>
          <a:bodyPr>
            <a:normAutofit/>
          </a:bodyPr>
          <a:lstStyle/>
          <a:p>
            <a:r>
              <a:rPr lang="hu-HU" sz="2400" b="1" dirty="0"/>
              <a:t>A munkaközösség által elért eredmények a </a:t>
            </a:r>
            <a:r>
              <a:rPr lang="hu-HU" sz="2400" b="1" dirty="0" smtClean="0"/>
              <a:t>2019/2020</a:t>
            </a:r>
          </a:p>
          <a:p>
            <a:pPr marL="0" indent="0">
              <a:buNone/>
            </a:pPr>
            <a:r>
              <a:rPr lang="hu-HU" sz="2400" b="1" dirty="0" smtClean="0"/>
              <a:t>tanévben:</a:t>
            </a:r>
          </a:p>
          <a:p>
            <a:endParaRPr lang="hu-HU" sz="2400" b="1" dirty="0" smtClean="0"/>
          </a:p>
          <a:p>
            <a:r>
              <a:rPr lang="hu-HU" sz="2400" dirty="0" smtClean="0"/>
              <a:t> </a:t>
            </a:r>
            <a:r>
              <a:rPr lang="hu-HU" sz="2400" dirty="0" smtClean="0"/>
              <a:t>Négy találkozó, értekezlet, egy online formában.</a:t>
            </a:r>
            <a:endParaRPr lang="hu-HU" sz="2400" dirty="0" smtClean="0"/>
          </a:p>
          <a:p>
            <a:r>
              <a:rPr lang="hu-HU" sz="2400" dirty="0" smtClean="0"/>
              <a:t> </a:t>
            </a:r>
            <a:r>
              <a:rPr lang="hu-HU" sz="2400" dirty="0"/>
              <a:t>Vendég </a:t>
            </a:r>
            <a:r>
              <a:rPr lang="hu-HU" sz="2400" dirty="0" err="1"/>
              <a:t>előadónk</a:t>
            </a:r>
            <a:r>
              <a:rPr lang="hu-HU" sz="2400" dirty="0"/>
              <a:t>:	</a:t>
            </a:r>
            <a:r>
              <a:rPr lang="hu-HU" sz="2400" dirty="0" err="1"/>
              <a:t>Szymczak</a:t>
            </a:r>
            <a:r>
              <a:rPr lang="hu-HU" sz="2400" dirty="0"/>
              <a:t> Judit szaktanácsadó, Szolnoki POK munkatársa</a:t>
            </a:r>
          </a:p>
          <a:p>
            <a:r>
              <a:rPr lang="hu-HU" sz="2400" dirty="0"/>
              <a:t>Intézményi önértékeléshez tartozó dokumentumok </a:t>
            </a:r>
            <a:r>
              <a:rPr lang="hu-HU" sz="2400" dirty="0" smtClean="0"/>
              <a:t>sablonjainak frissítése, pedagógus elvárásokhoz segítő tábla</a:t>
            </a:r>
            <a:endParaRPr lang="hu-HU" sz="2400" dirty="0"/>
          </a:p>
          <a:p>
            <a:r>
              <a:rPr lang="hu-HU" sz="2400" dirty="0" smtClean="0"/>
              <a:t> </a:t>
            </a:r>
            <a:r>
              <a:rPr lang="hu-HU" sz="2400" dirty="0" smtClean="0"/>
              <a:t>Csoportmunka, online konzultációk, </a:t>
            </a:r>
            <a:r>
              <a:rPr lang="hu-HU" sz="2400" dirty="0" err="1" smtClean="0"/>
              <a:t>google</a:t>
            </a:r>
            <a:r>
              <a:rPr lang="hu-HU" sz="2400" dirty="0" smtClean="0"/>
              <a:t> eszközök használata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725235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28948" y="1023257"/>
            <a:ext cx="8795658" cy="4953725"/>
          </a:xfrm>
        </p:spPr>
        <p:txBody>
          <a:bodyPr>
            <a:normAutofit/>
          </a:bodyPr>
          <a:lstStyle/>
          <a:p>
            <a:r>
              <a:rPr lang="hu-HU" sz="2400" b="1" dirty="0" smtClean="0"/>
              <a:t>A munkaközösség szakmai területén bevezetett jogszabályi változások </a:t>
            </a:r>
            <a:endParaRPr lang="hu-HU" sz="2400" b="1" dirty="0"/>
          </a:p>
          <a:p>
            <a:pPr marL="0" indent="0">
              <a:buNone/>
            </a:pPr>
            <a:r>
              <a:rPr lang="hu-HU" sz="2400" b="1" dirty="0" smtClean="0"/>
              <a:t>2020. június </a:t>
            </a:r>
            <a:r>
              <a:rPr lang="hu-HU" sz="2400" b="1" dirty="0" smtClean="0"/>
              <a:t>9-ig</a:t>
            </a:r>
            <a:r>
              <a:rPr lang="hu-HU" sz="2400" b="1" dirty="0" smtClean="0"/>
              <a:t>, amennyiben vannak:</a:t>
            </a:r>
          </a:p>
          <a:p>
            <a:pPr marL="0" indent="0">
              <a:buNone/>
            </a:pPr>
            <a:endParaRPr lang="hu-HU" sz="2400" b="1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2400" b="1" dirty="0"/>
              <a:t> </a:t>
            </a:r>
            <a:r>
              <a:rPr lang="hu-HU" sz="2400" dirty="0" smtClean="0"/>
              <a:t>Az </a:t>
            </a:r>
            <a:r>
              <a:rPr lang="hu-HU" sz="2400" dirty="0"/>
              <a:t>önértékelés területén bevezetett jogszabályi változásról  </a:t>
            </a:r>
            <a:r>
              <a:rPr lang="hu-HU" sz="2400" dirty="0" smtClean="0"/>
              <a:t>2020. június 11-ig nem </a:t>
            </a:r>
            <a:r>
              <a:rPr lang="hu-HU" sz="2400" dirty="0"/>
              <a:t>tudok</a:t>
            </a:r>
            <a:r>
              <a:rPr lang="hu-HU" sz="2400" dirty="0" smtClean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2400" dirty="0"/>
              <a:t>OH felület: </a:t>
            </a:r>
            <a:r>
              <a:rPr lang="hu-HU" sz="2400" dirty="0"/>
              <a:t>A 2019. és 2020. évi önértékeléseket az alábbi linkeken elérhető kézikönyvek (negyedik kiadás) szerint kell lefolytatni</a:t>
            </a:r>
            <a:r>
              <a:rPr lang="hu-HU" sz="2400" dirty="0"/>
              <a:t>. </a:t>
            </a:r>
            <a:r>
              <a:rPr lang="hu-HU" sz="2400" dirty="0" smtClean="0"/>
              <a:t>Önértékelési kézikönyv</a:t>
            </a:r>
            <a:endParaRPr lang="hu-HU" sz="2400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98133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2194" y="836023"/>
            <a:ext cx="9579429" cy="4661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kérdései: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sz="2400" dirty="0" smtClean="0"/>
              <a:t> </a:t>
            </a:r>
            <a:r>
              <a:rPr lang="hu-HU" sz="2400" dirty="0" smtClean="0"/>
              <a:t>Elégedettségmérés során a megadott kérdéseken kívül, kapcsolható-e egyéb kérdés a tagintézmény szempontjai alapján?</a:t>
            </a:r>
            <a:endParaRPr lang="hu-HU" sz="2400" dirty="0" smtClean="0"/>
          </a:p>
          <a:p>
            <a:r>
              <a:rPr lang="hu-HU" sz="2400" dirty="0"/>
              <a:t> </a:t>
            </a:r>
            <a:r>
              <a:rPr lang="hu-HU" sz="2400" dirty="0" smtClean="0"/>
              <a:t>A jövő évi tervezésnél mely önértékeléseket végezzük el (pedagógus, vezetői, ahol esedékes)?</a:t>
            </a:r>
          </a:p>
          <a:p>
            <a:r>
              <a:rPr lang="hu-HU" sz="2400" dirty="0" smtClean="0"/>
              <a:t>Lehetséges-e ismét tanításnélküli munkanapot igényelni az önértékelési feladatok elvégzésére?</a:t>
            </a:r>
            <a:endParaRPr lang="hu-HU" sz="2400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0093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55075" y="962297"/>
            <a:ext cx="9683932" cy="47052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</a:t>
            </a:r>
            <a:r>
              <a:rPr lang="hu-HU" sz="2400" b="1" dirty="0" smtClean="0"/>
              <a:t>nehézségei:</a:t>
            </a:r>
            <a:endParaRPr lang="hu-HU" sz="2400" b="1" dirty="0" smtClean="0"/>
          </a:p>
          <a:p>
            <a:pPr marL="0" indent="0">
              <a:buNone/>
            </a:pPr>
            <a:endParaRPr lang="hu-HU" dirty="0"/>
          </a:p>
          <a:p>
            <a:r>
              <a:rPr lang="hu-HU" sz="2400" dirty="0" smtClean="0"/>
              <a:t> </a:t>
            </a:r>
            <a:r>
              <a:rPr lang="hu-HU" sz="2400" dirty="0"/>
              <a:t>Önértékelési munkacsoport vezetők távozása, újak érkezése.</a:t>
            </a:r>
          </a:p>
          <a:p>
            <a:r>
              <a:rPr lang="hu-HU" sz="2400" dirty="0" smtClean="0"/>
              <a:t>Tagintézményvezetőkkel való közvetlen kapcsolat fontos.</a:t>
            </a:r>
            <a:endParaRPr lang="hu-HU" sz="2400" dirty="0" smtClean="0"/>
          </a:p>
          <a:p>
            <a:r>
              <a:rPr lang="hu-HU" sz="2400" dirty="0"/>
              <a:t> </a:t>
            </a:r>
            <a:r>
              <a:rPr lang="hu-HU" sz="2400" dirty="0" smtClean="0"/>
              <a:t>Személyes kiscsoportos munka megteremtésének nehézsége.</a:t>
            </a:r>
            <a:endParaRPr lang="hu-HU" sz="2400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939022" y="2491377"/>
            <a:ext cx="8596668" cy="1320800"/>
          </a:xfrm>
        </p:spPr>
        <p:txBody>
          <a:bodyPr/>
          <a:lstStyle/>
          <a:p>
            <a:r>
              <a:rPr lang="hu-HU" b="1" dirty="0" smtClean="0">
                <a:solidFill>
                  <a:schemeClr val="tx1"/>
                </a:solidFill>
              </a:rPr>
              <a:t>Köszönöm a figyelmet!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2939021" y="3593607"/>
            <a:ext cx="8050403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/>
              <a:t>Munkaközösség-vezető: Oláh Aranka Ilona, </a:t>
            </a:r>
            <a:r>
              <a:rPr lang="hu-HU" sz="2000" dirty="0" smtClean="0"/>
              <a:t>Szobi Tagintézmény </a:t>
            </a:r>
            <a:r>
              <a:rPr lang="hu-HU" sz="2000" dirty="0"/>
              <a:t/>
            </a:r>
            <a:br>
              <a:rPr lang="hu-HU" sz="2000" dirty="0"/>
            </a:br>
            <a:r>
              <a:rPr lang="hu-HU" sz="2000" dirty="0"/>
              <a:t>E-mail: pmpsz.onert.munkakozosseg@gmail.com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178</TotalTime>
  <Words>253</Words>
  <Application>Microsoft Office PowerPoint</Application>
  <PresentationFormat>Szélesvásznú</PresentationFormat>
  <Paragraphs>49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Szálak</vt:lpstr>
      <vt:lpstr>Összevont munkaközösség vezetői és igazgatótanácsi értekezlet</vt:lpstr>
      <vt:lpstr>PowerPoint-bemutató</vt:lpstr>
      <vt:lpstr>PowerPoint-bemutató</vt:lpstr>
      <vt:lpstr>PowerPoint-bemutató</vt:lpstr>
      <vt:lpstr>PowerPoint-bemutató</vt:lpstr>
      <vt:lpstr>PowerPoint-bemutató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admin</cp:lastModifiedBy>
  <cp:revision>32</cp:revision>
  <dcterms:created xsi:type="dcterms:W3CDTF">2017-01-05T09:06:31Z</dcterms:created>
  <dcterms:modified xsi:type="dcterms:W3CDTF">2020-06-09T09:50:38Z</dcterms:modified>
</cp:coreProperties>
</file>