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827A7C50-D7E4-485F-BA44-E926726AD840}">
          <p14:sldIdLst>
            <p14:sldId id="256"/>
            <p14:sldId id="259"/>
            <p14:sldId id="265"/>
            <p14:sldId id="263"/>
          </p14:sldIdLst>
        </p14:section>
        <p14:section name="Névtelen szakasz" id="{922149F5-7E34-437C-B7F4-355915217A6D}">
          <p14:sldIdLst/>
        </p14:section>
        <p14:section name="Névtelen szakasz" id="{F7B2A08A-5873-4202-8272-EF5AFF7E879D}">
          <p14:sldIdLst>
            <p14:sldId id="262"/>
            <p14:sldId id="26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Nagykáta, </a:t>
            </a:r>
            <a:r>
              <a:rPr lang="hu-HU" sz="2400" dirty="0" smtClean="0"/>
              <a:t>2020.06.11.</a:t>
            </a:r>
          </a:p>
          <a:p>
            <a:r>
              <a:rPr lang="hu-HU" sz="2400" dirty="0" smtClean="0"/>
              <a:t>Cím: online Microsoft </a:t>
            </a:r>
            <a:r>
              <a:rPr lang="hu-HU" sz="2400" dirty="0" err="1" smtClean="0"/>
              <a:t>Teams</a:t>
            </a:r>
            <a:endParaRPr lang="hu-HU" sz="2400" dirty="0" smtClean="0"/>
          </a:p>
          <a:p>
            <a:r>
              <a:rPr lang="hu-HU" sz="2400" dirty="0" smtClean="0"/>
              <a:t>Munkaközösség-vezető: Szabóné Lelik Mónika</a:t>
            </a:r>
          </a:p>
          <a:p>
            <a:r>
              <a:rPr lang="hu-HU" sz="2400" dirty="0" smtClean="0"/>
              <a:t>E-mail: pmpsz.inyr.munkakozosseg@gmail.com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INYR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 smtClean="0"/>
              <a:t> INYR belső szabályzat elkészítése</a:t>
            </a:r>
          </a:p>
          <a:p>
            <a:r>
              <a:rPr lang="hu-HU" sz="2400" b="1" dirty="0" smtClean="0"/>
              <a:t> </a:t>
            </a:r>
            <a:r>
              <a:rPr lang="hu-HU" sz="2400" b="1" dirty="0" err="1" smtClean="0"/>
              <a:t>Szakterületenkénti</a:t>
            </a:r>
            <a:r>
              <a:rPr lang="hu-HU" sz="2400" b="1" dirty="0" smtClean="0"/>
              <a:t> egységes irányelvek megfogalmazása, egyeztetés a munkaközösségek, javaslatok továbbítása</a:t>
            </a:r>
          </a:p>
          <a:p>
            <a:r>
              <a:rPr lang="hu-HU" sz="2400" b="1" dirty="0" smtClean="0"/>
              <a:t>A munkaközösség és a munkatársak javaslatainak közvetítése a  rendszer üzemeltetői felé</a:t>
            </a:r>
          </a:p>
          <a:p>
            <a:r>
              <a:rPr lang="hu-HU" sz="2400" b="1" dirty="0" smtClean="0"/>
              <a:t>PMPSZ INYR szabályzatának harmonizációja a jogszabályi változásokkal</a:t>
            </a:r>
          </a:p>
          <a:p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r>
              <a:rPr lang="hu-HU" sz="1700" dirty="0">
                <a:solidFill>
                  <a:prstClr val="black"/>
                </a:solidFill>
                <a:latin typeface="Trebuchet MS"/>
              </a:rPr>
              <a:t>INYR Belső szabályzata elkészült </a:t>
            </a:r>
            <a:r>
              <a:rPr lang="hu-HU" sz="1700" dirty="0" smtClean="0">
                <a:solidFill>
                  <a:prstClr val="black"/>
                </a:solidFill>
                <a:latin typeface="Trebuchet MS"/>
              </a:rPr>
              <a:t>hatályos: 2019.10.01.</a:t>
            </a:r>
            <a:endParaRPr lang="hu-HU" sz="2400" b="1" dirty="0"/>
          </a:p>
          <a:p>
            <a:r>
              <a:rPr lang="hu-HU" sz="1700" dirty="0" smtClean="0">
                <a:solidFill>
                  <a:prstClr val="black"/>
                </a:solidFill>
                <a:latin typeface="Trebuchet MS"/>
              </a:rPr>
              <a:t>Kern </a:t>
            </a:r>
            <a:r>
              <a:rPr lang="hu-HU" sz="1700" dirty="0">
                <a:solidFill>
                  <a:prstClr val="black"/>
                </a:solidFill>
                <a:latin typeface="Trebuchet MS"/>
              </a:rPr>
              <a:t>Zoltánnal egyeztetés (</a:t>
            </a:r>
            <a:r>
              <a:rPr lang="hu-HU" sz="1700" dirty="0" smtClean="0">
                <a:solidFill>
                  <a:prstClr val="black"/>
                </a:solidFill>
                <a:latin typeface="Trebuchet MS"/>
              </a:rPr>
              <a:t>2019.12.11. az </a:t>
            </a:r>
            <a:r>
              <a:rPr lang="hu-HU" sz="1700" dirty="0">
                <a:solidFill>
                  <a:prstClr val="black"/>
                </a:solidFill>
                <a:latin typeface="Trebuchet MS"/>
              </a:rPr>
              <a:t>egyeztetés </a:t>
            </a:r>
            <a:r>
              <a:rPr lang="hu-HU" sz="1700" dirty="0" smtClean="0">
                <a:solidFill>
                  <a:prstClr val="black"/>
                </a:solidFill>
                <a:latin typeface="Trebuchet MS"/>
              </a:rPr>
              <a:t>folyamatos)</a:t>
            </a:r>
          </a:p>
          <a:p>
            <a:pPr marL="0" indent="0">
              <a:buNone/>
            </a:pPr>
            <a:r>
              <a:rPr lang="hu-HU" sz="1700" dirty="0" smtClean="0">
                <a:solidFill>
                  <a:prstClr val="black"/>
                </a:solidFill>
                <a:latin typeface="Trebuchet MS"/>
              </a:rPr>
              <a:t> </a:t>
            </a:r>
            <a:r>
              <a:rPr lang="hu-HU" sz="1700" dirty="0">
                <a:solidFill>
                  <a:prstClr val="black"/>
                </a:solidFill>
                <a:latin typeface="Trebuchet MS"/>
              </a:rPr>
              <a:t>munkatársi javaslatok:</a:t>
            </a:r>
          </a:p>
          <a:p>
            <a:pPr lvl="3" defTabSz="91440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prstClr val="black"/>
                </a:solidFill>
                <a:latin typeface="Trebuchet MS"/>
              </a:rPr>
              <a:t>1 felhasználóhely  esetén az állandó adatok automatikus felugranak</a:t>
            </a:r>
          </a:p>
          <a:p>
            <a:pPr lvl="3" defTabSz="91440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prstClr val="black"/>
                </a:solidFill>
                <a:latin typeface="Trebuchet MS"/>
              </a:rPr>
              <a:t>Módszerek rögzítése nem egyesével, hanem több egyszerre rögzíthető lesz</a:t>
            </a:r>
          </a:p>
          <a:p>
            <a:pPr lvl="3" defTabSz="91440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</a:pPr>
            <a:r>
              <a:rPr lang="hu-HU" sz="1100" dirty="0">
                <a:solidFill>
                  <a:prstClr val="black"/>
                </a:solidFill>
                <a:latin typeface="Trebuchet MS"/>
              </a:rPr>
              <a:t>Hiányzó vizsgáló módszereket rögzítik</a:t>
            </a:r>
          </a:p>
          <a:p>
            <a:pPr marL="1371600" lvl="3" indent="0" defTabSz="914400">
              <a:lnSpc>
                <a:spcPct val="90000"/>
              </a:lnSpc>
              <a:spcBef>
                <a:spcPts val="500"/>
              </a:spcBef>
              <a:buClrTx/>
              <a:buNone/>
            </a:pPr>
            <a:r>
              <a:rPr lang="hu-HU" sz="1100" dirty="0">
                <a:solidFill>
                  <a:prstClr val="black"/>
                </a:solidFill>
                <a:latin typeface="Trebuchet MS"/>
              </a:rPr>
              <a:t>Adatvédelem, GDPR! Csak a jogosult résztvevők láthatják a felületet</a:t>
            </a:r>
            <a:r>
              <a:rPr lang="hu-HU" sz="1100" dirty="0" smtClean="0">
                <a:solidFill>
                  <a:prstClr val="black"/>
                </a:solidFill>
                <a:latin typeface="Trebuchet MS"/>
              </a:rPr>
              <a:t>!</a:t>
            </a:r>
            <a:endParaRPr lang="hu-HU" sz="2400" dirty="0" smtClean="0"/>
          </a:p>
          <a:p>
            <a:pPr algn="just"/>
            <a:r>
              <a:rPr lang="hu-HU" sz="1700" dirty="0" smtClean="0">
                <a:solidFill>
                  <a:prstClr val="black"/>
                </a:solidFill>
                <a:latin typeface="Trebuchet MS"/>
              </a:rPr>
              <a:t>Belső </a:t>
            </a:r>
            <a:r>
              <a:rPr lang="hu-HU" sz="1700" dirty="0">
                <a:solidFill>
                  <a:prstClr val="black"/>
                </a:solidFill>
                <a:latin typeface="Trebuchet MS"/>
              </a:rPr>
              <a:t>továbbképzés  a járványhelyzet </a:t>
            </a:r>
            <a:r>
              <a:rPr lang="hu-HU" sz="1700" dirty="0" smtClean="0">
                <a:solidFill>
                  <a:prstClr val="black"/>
                </a:solidFill>
                <a:latin typeface="Trebuchet MS"/>
              </a:rPr>
              <a:t>miatt június 1-ig elmaradt, augusztusra tervezzük</a:t>
            </a:r>
          </a:p>
          <a:p>
            <a:pPr algn="just"/>
            <a:r>
              <a:rPr lang="hu-HU" sz="1700" b="1" dirty="0" smtClean="0">
                <a:solidFill>
                  <a:prstClr val="black"/>
                </a:solidFill>
                <a:latin typeface="Trebuchet MS"/>
              </a:rPr>
              <a:t>ADDIG IS: </a:t>
            </a:r>
            <a:r>
              <a:rPr lang="hu-HU" sz="1700" dirty="0" smtClean="0">
                <a:solidFill>
                  <a:prstClr val="black"/>
                </a:solidFill>
                <a:latin typeface="Trebuchet MS"/>
              </a:rPr>
              <a:t>folyamatos telefonos egyeztetés,</a:t>
            </a:r>
            <a:r>
              <a:rPr lang="hu-HU" sz="1700" b="1" dirty="0" smtClean="0">
                <a:solidFill>
                  <a:prstClr val="black"/>
                </a:solidFill>
                <a:latin typeface="Trebuchet MS"/>
              </a:rPr>
              <a:t> a szűrések során kapott információk elemzése</a:t>
            </a:r>
            <a:endParaRPr lang="hu-HU" sz="2400" b="1" dirty="0" smtClean="0"/>
          </a:p>
          <a:p>
            <a:pPr lvl="0">
              <a:buClr>
                <a:srgbClr val="A53010"/>
              </a:buClr>
            </a:pPr>
            <a:r>
              <a:rPr lang="hu-HU" sz="1400" dirty="0">
                <a:solidFill>
                  <a:prstClr val="black"/>
                </a:solidFill>
                <a:latin typeface="Trebuchet MS"/>
              </a:rPr>
              <a:t>PMPSZ INYR szabályzatának harmonizációja a jogszabályi </a:t>
            </a:r>
            <a:r>
              <a:rPr lang="hu-HU" sz="1400" dirty="0" smtClean="0">
                <a:solidFill>
                  <a:prstClr val="black"/>
                </a:solidFill>
                <a:latin typeface="Trebuchet MS"/>
              </a:rPr>
              <a:t>változásokkal jelenleg nem szükséges</a:t>
            </a:r>
            <a:endParaRPr lang="hu-HU" sz="1400" dirty="0">
              <a:solidFill>
                <a:prstClr val="black"/>
              </a:solidFill>
              <a:latin typeface="Trebuchet MS"/>
            </a:endParaRPr>
          </a:p>
          <a:p>
            <a:pPr marL="0" indent="0">
              <a:buNone/>
            </a:pPr>
            <a:r>
              <a:rPr lang="hu-HU" sz="1700" dirty="0">
                <a:solidFill>
                  <a:prstClr val="black"/>
                </a:solidFill>
                <a:latin typeface="Trebuchet MS"/>
              </a:rPr>
              <a:t> </a:t>
            </a:r>
          </a:p>
          <a:p>
            <a:pPr marL="0" indent="0">
              <a:buNone/>
            </a:pPr>
            <a:r>
              <a:rPr lang="hu-HU" sz="2400" dirty="0" smtClean="0"/>
              <a:t>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2020. június 9.-ig,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lvl="0" indent="0" defTabSz="914400">
              <a:lnSpc>
                <a:spcPct val="90000"/>
              </a:lnSpc>
              <a:buClrTx/>
              <a:buNone/>
            </a:pPr>
            <a:r>
              <a:rPr lang="hu-HU" sz="2400" b="1" dirty="0"/>
              <a:t> </a:t>
            </a:r>
            <a:r>
              <a:rPr lang="hu-HU" sz="2400" dirty="0">
                <a:solidFill>
                  <a:prstClr val="black"/>
                </a:solidFill>
                <a:latin typeface="Trebuchet MS"/>
              </a:rPr>
              <a:t>Jogszabályi változás közvetetten történt, az INYR használatát nem befolyásolja </a:t>
            </a:r>
          </a:p>
          <a:p>
            <a:pPr marL="0" lvl="0" indent="0" defTabSz="914400">
              <a:lnSpc>
                <a:spcPct val="90000"/>
              </a:lnSpc>
              <a:buClrTx/>
              <a:buNone/>
            </a:pPr>
            <a:endParaRPr lang="hu-HU" sz="2400" dirty="0">
              <a:solidFill>
                <a:prstClr val="black"/>
              </a:solidFill>
              <a:latin typeface="Trebuchet MS"/>
            </a:endParaRPr>
          </a:p>
          <a:p>
            <a:pPr marL="0" lvl="0" indent="0" defTabSz="914400">
              <a:lnSpc>
                <a:spcPct val="90000"/>
              </a:lnSpc>
              <a:buClrTx/>
              <a:buNone/>
            </a:pPr>
            <a:r>
              <a:rPr lang="hu-HU" sz="2400" dirty="0">
                <a:solidFill>
                  <a:prstClr val="black"/>
                </a:solidFill>
                <a:latin typeface="Trebuchet MS"/>
              </a:rPr>
              <a:t>Az internetes felület nem változott</a:t>
            </a:r>
          </a:p>
          <a:p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lvl="0" indent="0" defTabSz="914400">
              <a:lnSpc>
                <a:spcPct val="90000"/>
              </a:lnSpc>
              <a:buClrTx/>
              <a:buNone/>
            </a:pPr>
            <a:endParaRPr lang="hu-HU" sz="2400" dirty="0">
              <a:solidFill>
                <a:prstClr val="black"/>
              </a:solidFill>
              <a:latin typeface="Trebuchet MS"/>
            </a:endParaRP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>
                <a:solidFill>
                  <a:prstClr val="black"/>
                </a:solidFill>
                <a:latin typeface="Trebuchet MS"/>
              </a:rPr>
              <a:t>Kettős adminisztráció </a:t>
            </a:r>
            <a:r>
              <a:rPr lang="hu-HU" sz="2400" dirty="0" smtClean="0">
                <a:solidFill>
                  <a:prstClr val="black"/>
                </a:solidFill>
                <a:latin typeface="Trebuchet MS"/>
              </a:rPr>
              <a:t>kivezetése melyik szakfeladaton lehetséges?</a:t>
            </a:r>
          </a:p>
          <a:p>
            <a:r>
              <a:rPr lang="hu-HU" sz="2400" dirty="0">
                <a:solidFill>
                  <a:prstClr val="black"/>
                </a:solidFill>
                <a:latin typeface="Trebuchet MS"/>
              </a:rPr>
              <a:t>IKT eszközök beszerzésére van-e lehetőség</a:t>
            </a:r>
            <a:r>
              <a:rPr lang="hu-HU" sz="2400" dirty="0" smtClean="0">
                <a:solidFill>
                  <a:prstClr val="black"/>
                </a:solidFill>
                <a:latin typeface="Trebuchet MS"/>
              </a:rPr>
              <a:t>?</a:t>
            </a:r>
          </a:p>
          <a:p>
            <a:pPr algn="just"/>
            <a:r>
              <a:rPr lang="hu-HU" sz="2400" dirty="0">
                <a:solidFill>
                  <a:prstClr val="black"/>
                </a:solidFill>
                <a:latin typeface="Trebuchet MS"/>
              </a:rPr>
              <a:t>Statisztikai adatok hogyan változnak- az INYR-</a:t>
            </a:r>
            <a:r>
              <a:rPr lang="hu-HU" sz="2400" dirty="0" err="1">
                <a:solidFill>
                  <a:prstClr val="black"/>
                </a:solidFill>
                <a:latin typeface="Trebuchet MS"/>
              </a:rPr>
              <a:t>ből</a:t>
            </a:r>
            <a:r>
              <a:rPr lang="hu-HU" sz="2400" dirty="0">
                <a:solidFill>
                  <a:prstClr val="black"/>
                </a:solidFill>
                <a:latin typeface="Trebuchet MS"/>
              </a:rPr>
              <a:t> hogyan nyerjük azokat, hogyan történik ezeknek az adatoknak a pontos </a:t>
            </a:r>
            <a:r>
              <a:rPr lang="hu-HU" sz="2400" dirty="0" smtClean="0">
                <a:solidFill>
                  <a:prstClr val="black"/>
                </a:solidFill>
                <a:latin typeface="Trebuchet MS"/>
              </a:rPr>
              <a:t>rögzítése?</a:t>
            </a:r>
            <a:endParaRPr lang="hu-HU" sz="2400" dirty="0">
              <a:solidFill>
                <a:prstClr val="black"/>
              </a:solidFill>
              <a:latin typeface="Trebuchet MS"/>
            </a:endParaRPr>
          </a:p>
          <a:p>
            <a:pPr marL="0" indent="0">
              <a:buNone/>
            </a:pPr>
            <a:endParaRPr lang="hu-HU" sz="2400" dirty="0">
              <a:solidFill>
                <a:prstClr val="black"/>
              </a:solidFill>
              <a:latin typeface="Trebuchet MS"/>
            </a:endParaRPr>
          </a:p>
          <a:p>
            <a:endParaRPr lang="hu-HU" sz="2400" dirty="0">
              <a:solidFill>
                <a:prstClr val="black"/>
              </a:solidFill>
              <a:latin typeface="Trebuchet MS"/>
            </a:endParaRPr>
          </a:p>
          <a:p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nehézségei:</a:t>
            </a:r>
          </a:p>
          <a:p>
            <a:pPr marL="0" indent="0">
              <a:buNone/>
            </a:pPr>
            <a:endParaRPr lang="hu-HU" dirty="0"/>
          </a:p>
          <a:p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>
                <a:solidFill>
                  <a:prstClr val="black"/>
                </a:solidFill>
                <a:latin typeface="Trebuchet MS"/>
              </a:rPr>
              <a:t>IKT eszközök </a:t>
            </a:r>
            <a:r>
              <a:rPr lang="hu-HU" sz="2400" dirty="0" smtClean="0">
                <a:solidFill>
                  <a:prstClr val="black"/>
                </a:solidFill>
                <a:latin typeface="Trebuchet MS"/>
              </a:rPr>
              <a:t>hiánya</a:t>
            </a:r>
          </a:p>
          <a:p>
            <a:r>
              <a:rPr lang="hu-HU" sz="2400" dirty="0">
                <a:solidFill>
                  <a:prstClr val="black"/>
                </a:solidFill>
                <a:latin typeface="Trebuchet MS"/>
              </a:rPr>
              <a:t>A megnövekedett </a:t>
            </a:r>
            <a:r>
              <a:rPr lang="hu-HU" sz="2400" dirty="0" smtClean="0">
                <a:solidFill>
                  <a:prstClr val="black"/>
                </a:solidFill>
                <a:latin typeface="Trebuchet MS"/>
              </a:rPr>
              <a:t>adminisztráció, kettős könyvelés nehézsége</a:t>
            </a:r>
          </a:p>
          <a:p>
            <a:r>
              <a:rPr lang="hu-HU" sz="2400" dirty="0">
                <a:solidFill>
                  <a:prstClr val="black"/>
                </a:solidFill>
                <a:latin typeface="Trebuchet MS"/>
              </a:rPr>
              <a:t>A rendszer felépítésének sajátosságait kevésbé ismerik a kollégák, az egységesítés szükséges– főként a szakterületre jellemző speciális problematikák adminisztrációja esetén</a:t>
            </a:r>
          </a:p>
          <a:p>
            <a:pPr marL="0" indent="0">
              <a:buNone/>
            </a:pPr>
            <a:endParaRPr lang="hu-HU" sz="2400" dirty="0">
              <a:solidFill>
                <a:prstClr val="black"/>
              </a:solidFill>
              <a:latin typeface="Trebuchet MS"/>
            </a:endParaRPr>
          </a:p>
          <a:p>
            <a:endParaRPr lang="hu-HU" sz="2400" dirty="0">
              <a:solidFill>
                <a:prstClr val="black"/>
              </a:solidFill>
              <a:latin typeface="Trebuchet MS"/>
            </a:endParaRPr>
          </a:p>
          <a:p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887</TotalTime>
  <Words>283</Words>
  <Application>Microsoft Office PowerPoint</Application>
  <PresentationFormat>Szélesvásznú</PresentationFormat>
  <Paragraphs>63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Trebuchet MS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34</cp:revision>
  <dcterms:created xsi:type="dcterms:W3CDTF">2017-01-05T09:06:31Z</dcterms:created>
  <dcterms:modified xsi:type="dcterms:W3CDTF">2020-06-08T11:40:03Z</dcterms:modified>
</cp:coreProperties>
</file>