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56" r:id="rId2"/>
    <p:sldId id="259" r:id="rId3"/>
    <p:sldId id="265" r:id="rId4"/>
    <p:sldId id="263" r:id="rId5"/>
    <p:sldId id="262" r:id="rId6"/>
    <p:sldId id="261" r:id="rId7"/>
    <p:sldId id="264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-300" y="2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2020.06.09.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61374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2020.06.09.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08958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2020.06.09.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204838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2020.06.09.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868302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 idéze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2020.06.09.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153244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gaz vagy ham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2020.06.09.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904587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2020.06.09.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409583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2020.06.09.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83960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2020.06.09.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73514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2020.06.09.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0174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2020.06.09.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20193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2020.06.09.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79361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2020.06.09.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26868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2020.06.09.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7171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2020.06.09.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85590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2020.06.09.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94445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686D80-2B65-4A01-87B3-39D63EDE378E}" type="datetimeFigureOut">
              <a:rPr lang="hu-HU" smtClean="0"/>
              <a:pPr/>
              <a:t>2020.06.09.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57408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2523899" y="1953825"/>
            <a:ext cx="8915399" cy="2262781"/>
          </a:xfrm>
        </p:spPr>
        <p:txBody>
          <a:bodyPr>
            <a:normAutofit fontScale="90000"/>
          </a:bodyPr>
          <a:lstStyle/>
          <a:p>
            <a:pPr algn="ctr"/>
            <a:r>
              <a:rPr lang="hu-HU" dirty="0" smtClean="0"/>
              <a:t>Összevont munkaközösség vezetői és igazgatótanácsi értekezlet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2103120" y="4777381"/>
            <a:ext cx="9457509" cy="1912631"/>
          </a:xfrm>
        </p:spPr>
        <p:txBody>
          <a:bodyPr>
            <a:noAutofit/>
          </a:bodyPr>
          <a:lstStyle/>
          <a:p>
            <a:r>
              <a:rPr lang="hu-HU" sz="2400" dirty="0" smtClean="0"/>
              <a:t>Budapest, 2020. június 11.</a:t>
            </a:r>
          </a:p>
          <a:p>
            <a:r>
              <a:rPr lang="hu-HU" sz="2400" dirty="0" smtClean="0"/>
              <a:t>Cím</a:t>
            </a:r>
            <a:r>
              <a:rPr lang="hu-HU" sz="2400" dirty="0" smtClean="0"/>
              <a:t>: online</a:t>
            </a:r>
            <a:endParaRPr lang="hu-HU" sz="2400" dirty="0" smtClean="0"/>
          </a:p>
          <a:p>
            <a:r>
              <a:rPr lang="hu-HU" sz="2400" dirty="0" smtClean="0"/>
              <a:t>Munkaközösség-vezető: May Erika</a:t>
            </a:r>
          </a:p>
          <a:p>
            <a:r>
              <a:rPr lang="hu-HU" sz="2400" dirty="0" smtClean="0"/>
              <a:t>E-mail:</a:t>
            </a:r>
            <a:r>
              <a:rPr lang="hu-HU" sz="2400" dirty="0" err="1" smtClean="0"/>
              <a:t>pmpsz.gyogyt.munkakozosseg</a:t>
            </a:r>
            <a:r>
              <a:rPr lang="hu-HU" sz="2400" dirty="0" smtClean="0"/>
              <a:t>@</a:t>
            </a:r>
            <a:r>
              <a:rPr lang="hu-HU" sz="2400" dirty="0" err="1" smtClean="0"/>
              <a:t>gmail.com</a:t>
            </a:r>
            <a:endParaRPr lang="hu-HU" sz="2400" dirty="0" smtClean="0"/>
          </a:p>
        </p:txBody>
      </p:sp>
      <p:sp>
        <p:nvSpPr>
          <p:cNvPr id="4" name="Szövegdoboz 3"/>
          <p:cNvSpPr txBox="1"/>
          <p:nvPr/>
        </p:nvSpPr>
        <p:spPr>
          <a:xfrm>
            <a:off x="2625635" y="268941"/>
            <a:ext cx="91136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600" b="1" dirty="0" smtClean="0"/>
              <a:t>Gyógytestnevelés munkaközösség</a:t>
            </a:r>
            <a:endParaRPr lang="hu-HU" sz="3600" b="1" dirty="0"/>
          </a:p>
        </p:txBody>
      </p:sp>
    </p:spTree>
    <p:extLst>
      <p:ext uri="{BB962C8B-B14F-4D97-AF65-F5344CB8AC3E}">
        <p14:creationId xmlns:p14="http://schemas.microsoft.com/office/powerpoint/2010/main" val="103818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artalom helye 2"/>
          <p:cNvSpPr>
            <a:spLocks noGrp="1"/>
          </p:cNvSpPr>
          <p:nvPr>
            <p:ph idx="1"/>
          </p:nvPr>
        </p:nvSpPr>
        <p:spPr>
          <a:xfrm>
            <a:off x="2499362" y="805543"/>
            <a:ext cx="8447312" cy="526868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hu-HU" sz="2400" b="1" dirty="0" smtClean="0"/>
              <a:t>A munkaközösség legfontosabb célkitűzései a 2019/2020 tanévben:</a:t>
            </a:r>
          </a:p>
          <a:p>
            <a:pPr marL="0" indent="0">
              <a:buNone/>
            </a:pPr>
            <a:endParaRPr lang="hu-HU" sz="2400" b="1" dirty="0" smtClean="0"/>
          </a:p>
          <a:p>
            <a:r>
              <a:rPr lang="hu-HU" sz="2400" dirty="0" smtClean="0"/>
              <a:t>A </a:t>
            </a:r>
            <a:r>
              <a:rPr lang="hu-HU" sz="2400" dirty="0"/>
              <a:t>munkaközösség egységessé kovácsolása, az egymás közti kommunikáció javítása, segítségnyújtás, tapasztalatátadás egymásnak szakmai </a:t>
            </a:r>
            <a:r>
              <a:rPr lang="hu-HU" sz="2400" dirty="0" smtClean="0"/>
              <a:t>kérdésekben</a:t>
            </a:r>
            <a:endParaRPr lang="hu-HU" sz="2400" b="1" dirty="0" smtClean="0"/>
          </a:p>
          <a:p>
            <a:r>
              <a:rPr lang="hu-HU" sz="2400" dirty="0" smtClean="0"/>
              <a:t>Egységes </a:t>
            </a:r>
            <a:r>
              <a:rPr lang="hu-HU" sz="2400" dirty="0"/>
              <a:t>jogszabály értelmezés – a helyi adottságok, sajátosságok </a:t>
            </a:r>
            <a:r>
              <a:rPr lang="hu-HU" sz="2400" dirty="0" smtClean="0"/>
              <a:t>függvényében</a:t>
            </a:r>
          </a:p>
          <a:p>
            <a:r>
              <a:rPr lang="hu-HU" sz="2400" dirty="0"/>
              <a:t>A gyógytestnevelési ellátás eljárásrendjének kidolgozása </a:t>
            </a:r>
          </a:p>
          <a:p>
            <a:pPr marL="0" indent="0">
              <a:buNone/>
            </a:pPr>
            <a:endParaRPr lang="hu-HU" sz="2400" dirty="0"/>
          </a:p>
          <a:p>
            <a:endParaRPr lang="hu-HU" sz="2400" dirty="0" smtClean="0"/>
          </a:p>
          <a:p>
            <a:pPr marL="0" indent="0">
              <a:buNone/>
            </a:pPr>
            <a:endParaRPr lang="hu-HU" dirty="0"/>
          </a:p>
          <a:p>
            <a:endParaRPr lang="hu-HU" dirty="0" smtClean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795426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025795" y="841402"/>
            <a:ext cx="9613861" cy="5290730"/>
          </a:xfrm>
        </p:spPr>
        <p:txBody>
          <a:bodyPr>
            <a:normAutofit fontScale="85000" lnSpcReduction="20000"/>
          </a:bodyPr>
          <a:lstStyle/>
          <a:p>
            <a:r>
              <a:rPr lang="hu-HU" sz="2400" b="1" dirty="0"/>
              <a:t>A munkaközösség által elért eredmények a </a:t>
            </a:r>
            <a:r>
              <a:rPr lang="hu-HU" sz="2400" b="1" dirty="0" smtClean="0"/>
              <a:t>2019/2020</a:t>
            </a:r>
          </a:p>
          <a:p>
            <a:pPr marL="0" indent="0">
              <a:buNone/>
            </a:pPr>
            <a:r>
              <a:rPr lang="hu-HU" sz="2400" b="1" dirty="0" smtClean="0"/>
              <a:t>tanévben</a:t>
            </a:r>
            <a:r>
              <a:rPr lang="hu-HU" sz="2400" b="1" dirty="0" smtClean="0"/>
              <a:t>:</a:t>
            </a:r>
          </a:p>
          <a:p>
            <a:pPr marL="0" indent="0">
              <a:buNone/>
            </a:pPr>
            <a:endParaRPr lang="hu-HU" sz="2400" dirty="0" smtClean="0"/>
          </a:p>
          <a:p>
            <a:r>
              <a:rPr lang="hu-HU" sz="2400" dirty="0"/>
              <a:t>S</a:t>
            </a:r>
            <a:r>
              <a:rPr lang="hu-HU" sz="2400" dirty="0" smtClean="0"/>
              <a:t>zakmai közösségépítés  </a:t>
            </a:r>
            <a:r>
              <a:rPr lang="hu-HU" sz="2400" dirty="0" smtClean="0"/>
              <a:t>/folyamatos</a:t>
            </a:r>
            <a:endParaRPr lang="hu-HU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hu-HU" sz="2400" dirty="0" smtClean="0"/>
              <a:t>tudásmegosztás, szakmai   </a:t>
            </a:r>
            <a:r>
              <a:rPr lang="hu-HU" sz="2400" dirty="0"/>
              <a:t>konzultációk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sz="2400" dirty="0"/>
              <a:t>e</a:t>
            </a:r>
            <a:r>
              <a:rPr lang="hu-HU" sz="2400" dirty="0" smtClean="0"/>
              <a:t>gyüttműködés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sz="2400" dirty="0" smtClean="0"/>
              <a:t>e</a:t>
            </a:r>
            <a:r>
              <a:rPr lang="hu-HU" sz="2400" dirty="0" smtClean="0"/>
              <a:t>lőadás, szakmai </a:t>
            </a:r>
            <a:r>
              <a:rPr lang="hu-HU" sz="2400" dirty="0" smtClean="0"/>
              <a:t>konferencia, </a:t>
            </a:r>
          </a:p>
          <a:p>
            <a:r>
              <a:rPr lang="hu-HU" sz="2400" dirty="0" smtClean="0"/>
              <a:t>Egységesség a jogszabályok értelmezésében, adminisztrációban/folyamatos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sz="2400" dirty="0" smtClean="0"/>
              <a:t>INYR, statisztika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sz="2400" dirty="0" err="1" smtClean="0"/>
              <a:t>Netfit</a:t>
            </a:r>
            <a:endParaRPr lang="hu-HU" sz="24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hu-HU" sz="2400" dirty="0" err="1" smtClean="0"/>
              <a:t>Nat</a:t>
            </a:r>
            <a:endParaRPr lang="hu-HU" sz="24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hu-HU" sz="2400" dirty="0" smtClean="0"/>
              <a:t>Gyógytestnevelés eljárásrendje</a:t>
            </a:r>
          </a:p>
          <a:p>
            <a:r>
              <a:rPr lang="hu-HU" sz="2400" dirty="0" smtClean="0"/>
              <a:t>Az online </a:t>
            </a:r>
            <a:r>
              <a:rPr lang="hu-HU" sz="2400" dirty="0" smtClean="0"/>
              <a:t>oktatás pozitívuma, </a:t>
            </a:r>
            <a:r>
              <a:rPr lang="hu-HU" sz="2400" dirty="0"/>
              <a:t>hogy elősegítette a digitális </a:t>
            </a:r>
            <a:r>
              <a:rPr lang="hu-HU" sz="2400" dirty="0" smtClean="0"/>
              <a:t>kompetenciák, </a:t>
            </a:r>
            <a:r>
              <a:rPr lang="hu-HU" sz="2400" dirty="0"/>
              <a:t>a szakmai </a:t>
            </a:r>
            <a:r>
              <a:rPr lang="hu-HU" sz="2400" dirty="0" smtClean="0"/>
              <a:t>fejlődés, az egymás közötti tudásmegosztás </a:t>
            </a:r>
            <a:r>
              <a:rPr lang="hu-HU" sz="2400" dirty="0"/>
              <a:t>lehetőségét</a:t>
            </a:r>
            <a:endParaRPr lang="hu-HU" sz="2400" dirty="0" smtClean="0"/>
          </a:p>
          <a:p>
            <a:pPr marL="0" indent="0">
              <a:buNone/>
            </a:pP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37252354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928948" y="1023257"/>
            <a:ext cx="8795658" cy="4953725"/>
          </a:xfrm>
        </p:spPr>
        <p:txBody>
          <a:bodyPr>
            <a:normAutofit fontScale="92500" lnSpcReduction="10000"/>
          </a:bodyPr>
          <a:lstStyle/>
          <a:p>
            <a:r>
              <a:rPr lang="hu-HU" sz="2400" b="1" dirty="0" smtClean="0"/>
              <a:t>A munkaközösség szakmai területén bevezetett jogszabályi változások 2020. június 9.-ig, amennyiben vannak: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u-HU" sz="2400" b="1" dirty="0" smtClean="0"/>
              <a:t>Nemzeti köznevelésről szóló 2011.évi CXC tv. (</a:t>
            </a:r>
            <a:r>
              <a:rPr lang="hu-HU" sz="2400" b="1" dirty="0" err="1" smtClean="0"/>
              <a:t>Nkt</a:t>
            </a:r>
            <a:r>
              <a:rPr lang="hu-HU" sz="2400" b="1" dirty="0" smtClean="0"/>
              <a:t>) 65.§ </a:t>
            </a:r>
            <a:r>
              <a:rPr lang="hu-HU" sz="2400" b="1" dirty="0" smtClean="0">
                <a:solidFill>
                  <a:srgbClr val="FF0000"/>
                </a:solidFill>
              </a:rPr>
              <a:t>(5b) bekezdése </a:t>
            </a:r>
            <a:r>
              <a:rPr lang="hu-HU" sz="2400" b="1" dirty="0" smtClean="0"/>
              <a:t>és a pedagógiai szakszolgálatok működéséről szóló 15/2013. (II.26.) EMMI rendelet </a:t>
            </a:r>
            <a:r>
              <a:rPr lang="hu-HU" sz="2400" b="1" dirty="0" smtClean="0">
                <a:solidFill>
                  <a:srgbClr val="FF0000"/>
                </a:solidFill>
              </a:rPr>
              <a:t>45/C§ BEIKTATÁSA</a:t>
            </a:r>
            <a:endParaRPr lang="hu-HU" sz="2400" b="1" dirty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hu-HU" sz="2400" b="1" dirty="0" smtClean="0">
                <a:solidFill>
                  <a:schemeClr val="tx1"/>
                </a:solidFill>
              </a:rPr>
              <a:t>NAT </a:t>
            </a:r>
            <a:r>
              <a:rPr lang="hu-HU" sz="2400" b="1" dirty="0" smtClean="0">
                <a:solidFill>
                  <a:schemeClr val="tx1"/>
                </a:solidFill>
              </a:rPr>
              <a:t>bevezetése felmenő rendszerben 2020/21 tanévtől</a:t>
            </a:r>
          </a:p>
          <a:p>
            <a:pPr marL="0" indent="0" algn="just">
              <a:buNone/>
            </a:pPr>
            <a:r>
              <a:rPr lang="hu-HU" sz="2400" b="1" dirty="0" smtClean="0">
                <a:solidFill>
                  <a:schemeClr val="tx1"/>
                </a:solidFill>
              </a:rPr>
              <a:t>    „</a:t>
            </a:r>
            <a:r>
              <a:rPr lang="hu-HU" b="1" dirty="0" smtClean="0"/>
              <a:t>A </a:t>
            </a:r>
            <a:r>
              <a:rPr lang="hu-HU" b="1" dirty="0"/>
              <a:t>korszerű gyógytestnevelés szemlélet</a:t>
            </a:r>
            <a:r>
              <a:rPr lang="hu-HU" dirty="0"/>
              <a:t>, amely szakít az eddigi korrekciós gyakorlatok túlsúlyára épülő tananyagtartalommal</a:t>
            </a:r>
            <a:r>
              <a:rPr lang="hu-HU" b="1" dirty="0"/>
              <a:t>, indokolttá teszi a mindennapos testnevelés szerves </a:t>
            </a:r>
            <a:r>
              <a:rPr lang="hu-HU" b="1" dirty="0" smtClean="0"/>
              <a:t>részeként </a:t>
            </a:r>
            <a:r>
              <a:rPr lang="hu-HU" b="1" dirty="0"/>
              <a:t>való megjelenést a </a:t>
            </a:r>
            <a:r>
              <a:rPr lang="hu-HU" b="1" dirty="0" smtClean="0"/>
              <a:t>kerettantervben. </a:t>
            </a:r>
            <a:r>
              <a:rPr lang="hu-HU" dirty="0" smtClean="0"/>
              <a:t>A </a:t>
            </a:r>
            <a:r>
              <a:rPr lang="hu-HU" dirty="0"/>
              <a:t>korszerű szemléletben elvárásként jelenik meg a korrekciós gyakorlatokkal egyenlő arányban megjelenő, a kerettantervben megvalósuló témakörök elsajátítása a gyógytestnevelésre utalt tanulók körében is. A fentiek indokolják, hogy minden témakör mellett megjelennek a gyógytestnevelés specifikus gyakorlatelemei. Az önállóan megjelenő „Gyógytestnevelés” témakör csak az ezen a területen érintett tanulókra vonatkozik, mely külön órakeretben valósul meg</a:t>
            </a:r>
            <a:r>
              <a:rPr lang="hu-HU" dirty="0" smtClean="0"/>
              <a:t>.”</a:t>
            </a:r>
            <a:endParaRPr lang="hu-HU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1981334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72194" y="836023"/>
            <a:ext cx="9579429" cy="466167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u-HU" sz="2400" b="1" dirty="0" smtClean="0"/>
              <a:t>A munkaközösség legfontosabb kérdései:</a:t>
            </a:r>
          </a:p>
          <a:p>
            <a:pPr marL="0" indent="0">
              <a:buNone/>
            </a:pPr>
            <a:endParaRPr lang="hu-HU" dirty="0"/>
          </a:p>
          <a:p>
            <a:r>
              <a:rPr lang="hu-HU" sz="2400" dirty="0" smtClean="0"/>
              <a:t>A </a:t>
            </a:r>
            <a:r>
              <a:rPr lang="hu-HU" sz="2400" dirty="0"/>
              <a:t>gyógytestnevelés helye és szerepe a szakszolgálatban és az iskolában, jelentőségének kommunikálása az oktatási folyamatban résztvevők felé (</a:t>
            </a:r>
            <a:r>
              <a:rPr lang="hu-HU" sz="2400" dirty="0" smtClean="0"/>
              <a:t>tagintézmény-vezetők</a:t>
            </a:r>
            <a:r>
              <a:rPr lang="hu-HU" sz="2400" dirty="0" smtClean="0"/>
              <a:t>, iskolaigazgatók</a:t>
            </a:r>
            <a:r>
              <a:rPr lang="hu-HU" sz="2400" dirty="0" smtClean="0"/>
              <a:t>, iskolaorvosok</a:t>
            </a:r>
            <a:r>
              <a:rPr lang="hu-HU" sz="2400" dirty="0"/>
              <a:t>, védőnők, osztályfőnökök, testnevelők</a:t>
            </a:r>
            <a:r>
              <a:rPr lang="hu-HU" sz="2400" dirty="0" smtClean="0"/>
              <a:t>, szülők</a:t>
            </a:r>
            <a:r>
              <a:rPr lang="hu-HU" sz="2400" dirty="0"/>
              <a:t>, </a:t>
            </a:r>
            <a:r>
              <a:rPr lang="hu-HU" sz="2400" dirty="0" smtClean="0"/>
              <a:t>tanulók)</a:t>
            </a:r>
          </a:p>
          <a:p>
            <a:r>
              <a:rPr lang="hu-HU" sz="2400" dirty="0" smtClean="0">
                <a:sym typeface="Wingdings" panose="05000000000000000000" pitchFamily="2" charset="2"/>
              </a:rPr>
              <a:t>NAT </a:t>
            </a:r>
            <a:r>
              <a:rPr lang="hu-HU" sz="2400" dirty="0">
                <a:sym typeface="Wingdings" panose="05000000000000000000" pitchFamily="2" charset="2"/>
              </a:rPr>
              <a:t>bevezetése, jogszabályváltozások </a:t>
            </a:r>
            <a:r>
              <a:rPr lang="hu-HU" sz="2400" dirty="0" smtClean="0">
                <a:sym typeface="Wingdings" panose="05000000000000000000" pitchFamily="2" charset="2"/>
              </a:rPr>
              <a:t>értelmezése</a:t>
            </a:r>
          </a:p>
          <a:p>
            <a:r>
              <a:rPr lang="hu-HU" sz="2400" dirty="0" smtClean="0"/>
              <a:t>A </a:t>
            </a:r>
            <a:r>
              <a:rPr lang="hu-HU" sz="2400" dirty="0" smtClean="0"/>
              <a:t>gyógytestnevelési ellátás alapját adó </a:t>
            </a:r>
            <a:r>
              <a:rPr lang="hu-HU" sz="2400" dirty="0"/>
              <a:t>s</a:t>
            </a:r>
            <a:r>
              <a:rPr lang="hu-HU" sz="2400" dirty="0" smtClean="0"/>
              <a:t>zűrések</a:t>
            </a:r>
            <a:r>
              <a:rPr lang="hu-HU" sz="2400" dirty="0" smtClean="0"/>
              <a:t> fontossága</a:t>
            </a:r>
            <a:endParaRPr lang="hu-HU" sz="2400" dirty="0" smtClean="0"/>
          </a:p>
          <a:p>
            <a:r>
              <a:rPr lang="hu-HU" sz="2400" dirty="0" smtClean="0"/>
              <a:t>Törekvés az óraszámok növelésére  a törvényben meghatározott </a:t>
            </a:r>
            <a:r>
              <a:rPr lang="hu-HU" sz="2400" dirty="0" smtClean="0">
                <a:sym typeface="Wingdings" panose="05000000000000000000" pitchFamily="2" charset="2"/>
              </a:rPr>
              <a:t>módon, a </a:t>
            </a:r>
            <a:r>
              <a:rPr lang="hu-HU" sz="2400" dirty="0" smtClean="0">
                <a:sym typeface="Wingdings" panose="05000000000000000000" pitchFamily="2" charset="2"/>
              </a:rPr>
              <a:t>minőségi </a:t>
            </a:r>
            <a:r>
              <a:rPr lang="hu-HU" sz="2400" dirty="0">
                <a:sym typeface="Wingdings" panose="05000000000000000000" pitchFamily="2" charset="2"/>
              </a:rPr>
              <a:t>szakmai munka </a:t>
            </a:r>
            <a:r>
              <a:rPr lang="hu-HU" sz="2400" dirty="0" smtClean="0">
                <a:sym typeface="Wingdings" panose="05000000000000000000" pitchFamily="2" charset="2"/>
              </a:rPr>
              <a:t>biztosítása érdekében </a:t>
            </a:r>
            <a:endParaRPr lang="hu-HU" sz="2400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100936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955075" y="962297"/>
            <a:ext cx="9683932" cy="4705214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hu-HU" sz="5100" b="1" dirty="0" smtClean="0"/>
              <a:t>A munkaközösség legfontosabb nehézségei:</a:t>
            </a:r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/>
          </a:p>
          <a:p>
            <a:r>
              <a:rPr lang="hu-HU" sz="5000" dirty="0" smtClean="0"/>
              <a:t>szakvizsga</a:t>
            </a:r>
          </a:p>
          <a:p>
            <a:r>
              <a:rPr lang="hu-HU" sz="5000" dirty="0" smtClean="0"/>
              <a:t>infrastruktúra /eszköz, terem, uszoda</a:t>
            </a:r>
          </a:p>
          <a:p>
            <a:r>
              <a:rPr lang="hu-HU" sz="5000" dirty="0" smtClean="0"/>
              <a:t>szakemberhiány</a:t>
            </a:r>
          </a:p>
          <a:p>
            <a:r>
              <a:rPr lang="hu-HU" sz="5000" dirty="0"/>
              <a:t>e</a:t>
            </a:r>
            <a:r>
              <a:rPr lang="hu-HU" sz="5000" dirty="0" smtClean="0"/>
              <a:t>gységes szűrések hiánya</a:t>
            </a:r>
          </a:p>
          <a:p>
            <a:r>
              <a:rPr lang="hu-HU" sz="5000" dirty="0"/>
              <a:t>i</a:t>
            </a:r>
            <a:r>
              <a:rPr lang="hu-HU" sz="5000" dirty="0" smtClean="0"/>
              <a:t>nformációk hiánya, tájékozatlanság ( iskolavezetők, testnevelők, szülők, </a:t>
            </a:r>
            <a:r>
              <a:rPr lang="hu-HU" sz="5000" dirty="0" smtClean="0"/>
              <a:t>iskola-egészségügy </a:t>
            </a:r>
            <a:r>
              <a:rPr lang="hu-HU" sz="5000" dirty="0" smtClean="0"/>
              <a:t>részéről) a gyógytestnevelés működését illetően</a:t>
            </a:r>
          </a:p>
          <a:p>
            <a:pPr marL="0" indent="0">
              <a:buNone/>
            </a:pPr>
            <a:r>
              <a:rPr lang="hu-HU" sz="3200" dirty="0"/>
              <a:t> </a:t>
            </a:r>
            <a:endParaRPr lang="hu-HU" sz="3200" dirty="0" smtClean="0"/>
          </a:p>
          <a:p>
            <a:pPr marL="0" indent="0">
              <a:buNone/>
            </a:pPr>
            <a:endParaRPr lang="hu-HU" sz="2400" dirty="0"/>
          </a:p>
          <a:p>
            <a:pPr marL="0" indent="0">
              <a:buNone/>
            </a:pPr>
            <a:endParaRPr lang="hu-HU" sz="2400" dirty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 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819435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939022" y="2491377"/>
            <a:ext cx="8596668" cy="1320800"/>
          </a:xfrm>
        </p:spPr>
        <p:txBody>
          <a:bodyPr/>
          <a:lstStyle/>
          <a:p>
            <a:r>
              <a:rPr lang="hu-HU" b="1" dirty="0" smtClean="0">
                <a:solidFill>
                  <a:schemeClr val="tx1"/>
                </a:solidFill>
              </a:rPr>
              <a:t>Köszönöm a figyelmet!</a:t>
            </a:r>
            <a:endParaRPr lang="hu-H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9682226"/>
      </p:ext>
    </p:extLst>
  </p:cSld>
  <p:clrMapOvr>
    <a:masterClrMapping/>
  </p:clrMapOvr>
</p:sld>
</file>

<file path=ppt/theme/theme1.xml><?xml version="1.0" encoding="utf-8"?>
<a:theme xmlns:a="http://schemas.openxmlformats.org/drawingml/2006/main" name="Szálak">
  <a:themeElements>
    <a:clrScheme name="Szálak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zálak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zálak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538</TotalTime>
  <Words>373</Words>
  <Application>Microsoft Office PowerPoint</Application>
  <PresentationFormat>Egyéni</PresentationFormat>
  <Paragraphs>58</Paragraphs>
  <Slides>7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8" baseType="lpstr">
      <vt:lpstr>Szálak</vt:lpstr>
      <vt:lpstr>Összevont munkaközösség vezetői és igazgatótanácsi értekezlet</vt:lpstr>
      <vt:lpstr>PowerPoint bemutató</vt:lpstr>
      <vt:lpstr>PowerPoint bemutató</vt:lpstr>
      <vt:lpstr>PowerPoint bemutató</vt:lpstr>
      <vt:lpstr>PowerPoint bemutató</vt:lpstr>
      <vt:lpstr>PowerPoint bemutató</vt:lpstr>
      <vt:lpstr>Köszönöm a figyelmet!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Összevont munkaközösség vezetői és igazgatótanácsi értekezlet</dc:title>
  <dc:creator>User</dc:creator>
  <cp:lastModifiedBy>Samsung_RV508</cp:lastModifiedBy>
  <cp:revision>44</cp:revision>
  <dcterms:created xsi:type="dcterms:W3CDTF">2017-01-05T09:06:31Z</dcterms:created>
  <dcterms:modified xsi:type="dcterms:W3CDTF">2020-06-09T08:19:24Z</dcterms:modified>
</cp:coreProperties>
</file>