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70" r:id="rId4"/>
    <p:sldId id="268" r:id="rId5"/>
    <p:sldId id="269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B3A8E4D1-2A35-43B1-B25A-2F8010F77B67}">
          <p14:sldIdLst>
            <p14:sldId id="256"/>
            <p14:sldId id="267"/>
            <p14:sldId id="270"/>
            <p14:sldId id="268"/>
            <p14:sldId id="269"/>
          </p14:sldIdLst>
        </p14:section>
        <p14:section name="Névtelen szakasz" id="{CFCDA467-C36A-4F30-910B-324BFACD1C1F}">
          <p14:sldIdLst>
            <p14:sldId id="271"/>
            <p14:sldId id="2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2" d="100"/>
          <a:sy n="52" d="100"/>
        </p:scale>
        <p:origin x="-1422" y="-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2020.02.01.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2020.02.01.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njt.hu/cgi_bin/njt_doc.cgi?docid=214882.36996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85432" y="2130725"/>
            <a:ext cx="8144134" cy="2174462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/>
              <a:t>PMPSZ </a:t>
            </a:r>
            <a:br>
              <a:rPr lang="hu-HU" sz="4000" dirty="0" smtClean="0"/>
            </a:br>
            <a:r>
              <a:rPr lang="hu-HU" sz="4000" dirty="0" smtClean="0"/>
              <a:t>2019/2020 tanév I. félévre szóló gyógytestnevelés munkaközösség munkatervi beszámolója</a:t>
            </a:r>
            <a:endParaRPr lang="hu-HU" sz="4000" dirty="0"/>
          </a:p>
        </p:txBody>
      </p:sp>
      <p:sp>
        <p:nvSpPr>
          <p:cNvPr id="6" name="Alcím 2"/>
          <p:cNvSpPr>
            <a:spLocks noGrp="1"/>
          </p:cNvSpPr>
          <p:nvPr>
            <p:ph type="subTitle" idx="1"/>
          </p:nvPr>
        </p:nvSpPr>
        <p:spPr>
          <a:xfrm>
            <a:off x="1048512" y="4674455"/>
            <a:ext cx="7886958" cy="1519081"/>
          </a:xfrm>
        </p:spPr>
        <p:txBody>
          <a:bodyPr>
            <a:normAutofit lnSpcReduction="10000"/>
          </a:bodyPr>
          <a:lstStyle/>
          <a:p>
            <a:r>
              <a:rPr lang="hu-HU" sz="2200" dirty="0" smtClean="0"/>
              <a:t>Budapest, 2020. január 30.</a:t>
            </a:r>
          </a:p>
          <a:p>
            <a:r>
              <a:rPr lang="hu-HU" sz="2200" dirty="0" smtClean="0"/>
              <a:t>1052 Budapest, Városház u. 7.</a:t>
            </a:r>
          </a:p>
          <a:p>
            <a:pPr lvl="0"/>
            <a:r>
              <a:rPr lang="hu-HU" dirty="0">
                <a:solidFill>
                  <a:prstClr val="white"/>
                </a:solidFill>
              </a:rPr>
              <a:t>Munkaközösség </a:t>
            </a:r>
            <a:r>
              <a:rPr lang="hu-HU" dirty="0" smtClean="0">
                <a:solidFill>
                  <a:prstClr val="white"/>
                </a:solidFill>
              </a:rPr>
              <a:t>vezető neve: May Erika</a:t>
            </a:r>
            <a:endParaRPr lang="hu-HU" dirty="0">
              <a:solidFill>
                <a:prstClr val="white"/>
              </a:solidFill>
            </a:endParaRPr>
          </a:p>
          <a:p>
            <a:pPr lvl="0"/>
            <a:r>
              <a:rPr lang="hu-HU" dirty="0">
                <a:solidFill>
                  <a:prstClr val="white"/>
                </a:solidFill>
              </a:rPr>
              <a:t>	</a:t>
            </a:r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2019/2020 első félévére </a:t>
            </a:r>
            <a:r>
              <a:rPr lang="hu-HU" dirty="0" smtClean="0"/>
              <a:t>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336872"/>
            <a:ext cx="5275161" cy="42795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dirty="0" smtClean="0"/>
              <a:t>Célok</a:t>
            </a:r>
          </a:p>
          <a:p>
            <a:r>
              <a:rPr lang="hu-HU" dirty="0"/>
              <a:t>A munkaközösség egységessé kovácsolása, az egymás közti kommunikáció javítása, segítségnyújtás, tapasztalatátadás egymásnak szakmai </a:t>
            </a:r>
            <a:r>
              <a:rPr lang="hu-HU" dirty="0" smtClean="0"/>
              <a:t>kérdésekben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/>
              <a:t>Egységes jogszabály értelmezés – a helyi adottságok, sajátosságok </a:t>
            </a:r>
            <a:r>
              <a:rPr lang="hu-HU" dirty="0" smtClean="0"/>
              <a:t>függvényében</a:t>
            </a:r>
          </a:p>
          <a:p>
            <a:pPr marL="0" indent="0" algn="just">
              <a:buNone/>
            </a:pPr>
            <a:endParaRPr lang="hu-HU" dirty="0" smtClean="0"/>
          </a:p>
          <a:p>
            <a:r>
              <a:rPr lang="hu-HU" dirty="0"/>
              <a:t>A gyógytestnevelési ellátás eljárásrendjének kidolgozása </a:t>
            </a:r>
            <a:r>
              <a:rPr lang="hu-HU" dirty="0" smtClean="0"/>
              <a:t>(folyamatban)</a:t>
            </a:r>
          </a:p>
          <a:p>
            <a:pPr marL="0" indent="0">
              <a:buNone/>
            </a:pPr>
            <a:endParaRPr lang="hu-HU" dirty="0"/>
          </a:p>
          <a:p>
            <a:pPr>
              <a:buFontTx/>
              <a:buChar char="-"/>
            </a:pPr>
            <a:endParaRPr lang="hu-HU" dirty="0"/>
          </a:p>
          <a:p>
            <a:pPr>
              <a:buFontTx/>
              <a:buChar char="-"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2" y="2336872"/>
            <a:ext cx="6327583" cy="439173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dirty="0" smtClean="0"/>
              <a:t>Eredmények</a:t>
            </a:r>
          </a:p>
          <a:p>
            <a:pPr algn="just"/>
            <a:r>
              <a:rPr lang="hu-HU" dirty="0" smtClean="0"/>
              <a:t>- Levelezőrendszer létrehozása (további kollégák bevonása)</a:t>
            </a:r>
          </a:p>
          <a:p>
            <a:pPr marL="0" indent="0" algn="just">
              <a:buNone/>
            </a:pPr>
            <a:r>
              <a:rPr lang="hu-HU" dirty="0" smtClean="0"/>
              <a:t>- Szakmai konferencián való részvétel (nov.15.)</a:t>
            </a:r>
          </a:p>
          <a:p>
            <a:pPr algn="just">
              <a:buFontTx/>
              <a:buChar char="-"/>
            </a:pPr>
            <a:r>
              <a:rPr lang="hu-HU" dirty="0" smtClean="0"/>
              <a:t>INYR fejlesztés: javaslatok megbeszélése, előterjesztése</a:t>
            </a:r>
          </a:p>
          <a:p>
            <a:pPr algn="just">
              <a:buFontTx/>
              <a:buChar char="-"/>
            </a:pPr>
            <a:r>
              <a:rPr lang="hu-HU" dirty="0" smtClean="0"/>
              <a:t>Mérés, értékelés – előadás: </a:t>
            </a:r>
            <a:r>
              <a:rPr lang="hu-HU" dirty="0" err="1" smtClean="0"/>
              <a:t>Pesáné</a:t>
            </a:r>
            <a:r>
              <a:rPr lang="hu-HU" dirty="0" smtClean="0"/>
              <a:t> N. Katalin</a:t>
            </a:r>
          </a:p>
          <a:p>
            <a:pPr algn="just"/>
            <a:r>
              <a:rPr lang="hu-HU" dirty="0" smtClean="0"/>
              <a:t>- Fittségi mérések - NETFIT</a:t>
            </a:r>
          </a:p>
          <a:p>
            <a:pPr algn="just">
              <a:buFontTx/>
              <a:buChar char="-"/>
            </a:pPr>
            <a:r>
              <a:rPr lang="hu-HU" dirty="0" smtClean="0"/>
              <a:t>Statisztikai adatok egységes értelmezése, javaslattétel  (folyamatban)</a:t>
            </a:r>
          </a:p>
          <a:p>
            <a:pPr algn="just"/>
            <a:r>
              <a:rPr lang="hu-HU" dirty="0" smtClean="0"/>
              <a:t>- INYR és a papíralapú adminisztráció összevetése –táblázat elkészítése</a:t>
            </a:r>
          </a:p>
          <a:p>
            <a:pPr>
              <a:buFontTx/>
              <a:buChar char="-"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</a:t>
            </a:r>
            <a:r>
              <a:rPr lang="hu-HU" dirty="0" smtClean="0"/>
              <a:t>szakmai kérdésfelvetései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/>
              <a:t>A gyógytestnevelés helye és szerepe a szakszolgálatban és az </a:t>
            </a:r>
            <a:r>
              <a:rPr lang="hu-HU" dirty="0" smtClean="0"/>
              <a:t>iskolában</a:t>
            </a:r>
          </a:p>
          <a:p>
            <a:pPr algn="just"/>
            <a:r>
              <a:rPr lang="hu-HU" dirty="0" smtClean="0"/>
              <a:t>Óraszámok növelésével (heti 2-3-ra)</a:t>
            </a:r>
            <a:r>
              <a:rPr lang="hu-HU" dirty="0" smtClean="0">
                <a:sym typeface="Wingdings" panose="05000000000000000000" pitchFamily="2" charset="2"/>
              </a:rPr>
              <a:t>minőségi szakmai munka biztosítása vagy minél nagyobb lefedettség elérése heti 1 órával (prevenció kerül előtérbe</a:t>
            </a:r>
            <a:r>
              <a:rPr lang="hu-HU" dirty="0" smtClean="0">
                <a:sym typeface="Wingdings" panose="05000000000000000000" pitchFamily="2" charset="2"/>
              </a:rPr>
              <a:t>)</a:t>
            </a:r>
            <a:endParaRPr lang="hu-HU" dirty="0" smtClean="0">
              <a:sym typeface="Wingdings" panose="05000000000000000000" pitchFamily="2" charset="2"/>
            </a:endParaRPr>
          </a:p>
          <a:p>
            <a:pPr algn="just"/>
            <a:r>
              <a:rPr lang="hu-HU" dirty="0">
                <a:sym typeface="Wingdings" panose="05000000000000000000" pitchFamily="2" charset="2"/>
              </a:rPr>
              <a:t>A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gyógyúszás</a:t>
            </a:r>
            <a:r>
              <a:rPr lang="hu-HU" dirty="0" smtClean="0">
                <a:sym typeface="Wingdings" panose="05000000000000000000" pitchFamily="2" charset="2"/>
              </a:rPr>
              <a:t> biztosítása a tornatermi órák kiegészítéseként a fejlesztés hatékonyságát növelné. A szakszolgálat részéről lehetséges-e a kapcsolatfelvétel az uszodákkal?</a:t>
            </a:r>
          </a:p>
          <a:p>
            <a:endParaRPr lang="hu-HU" dirty="0" smtClean="0">
              <a:sym typeface="Wingdings" panose="05000000000000000000" pitchFamily="2" charset="2"/>
            </a:endParaRP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</a:t>
            </a:r>
            <a:r>
              <a:rPr lang="hu-HU" sz="3100" dirty="0" smtClean="0"/>
              <a:t>jogszabályi</a:t>
            </a:r>
            <a:br>
              <a:rPr lang="hu-HU" sz="3100" dirty="0" smtClean="0"/>
            </a:br>
            <a:r>
              <a:rPr lang="hu-HU" sz="3100" dirty="0" smtClean="0"/>
              <a:t>változások 2020</a:t>
            </a:r>
            <a:r>
              <a:rPr lang="hu-HU" sz="3100" dirty="0"/>
              <a:t>. Január </a:t>
            </a:r>
            <a:r>
              <a:rPr lang="hu-HU" sz="3100" dirty="0" smtClean="0"/>
              <a:t>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A 2019/2020. tanév rendjéről szóló </a:t>
            </a:r>
            <a:r>
              <a:rPr lang="hu-HU" dirty="0">
                <a:hlinkClick r:id="rId2"/>
              </a:rPr>
              <a:t>11/2019. (VII. 3.) EMMI rendelet</a:t>
            </a:r>
            <a:r>
              <a:rPr lang="hu-HU" dirty="0"/>
              <a:t> 10. § (7) bekezdése szerint az idei tanévben a kötelező méréseket 2020. január 8. és 2020. április 24. között kell megszervezniük az érintett </a:t>
            </a:r>
            <a:r>
              <a:rPr lang="hu-HU" dirty="0" smtClean="0"/>
              <a:t>iskoláknak. A </a:t>
            </a:r>
            <a:r>
              <a:rPr lang="hu-HU" dirty="0"/>
              <a:t>mérés eredményeit az érintett nevelési-oktatási intézmények 2020. május 29-ig töltik fel a NETFIT® rendszerbe.</a:t>
            </a:r>
          </a:p>
          <a:p>
            <a:r>
              <a:rPr lang="hu-HU" sz="2600" dirty="0"/>
              <a:t>Az emberi erőforrások minisztere 20/2019. (VIII. 30.) EMMI rendelete egyes köznevelési tárgyú miniszteri rendeletek módosításáról és hatályon kívül helyezéséről – Magyar Közlöny</a:t>
            </a:r>
          </a:p>
          <a:p>
            <a:pPr marL="0" indent="0">
              <a:buNone/>
            </a:pPr>
            <a:r>
              <a:rPr lang="hu-HU" dirty="0"/>
              <a:t>9. § Az R1. 81. §</a:t>
            </a:r>
            <a:r>
              <a:rPr lang="hu-HU" dirty="0" err="1"/>
              <a:t>-a</a:t>
            </a:r>
            <a:r>
              <a:rPr lang="hu-HU" dirty="0"/>
              <a:t> helyébe a következő rendelkezés lép: „81. § (1) A tanulók fizikai állapotának és edzettségének mérését (a továbbiakban: fizikai fittségi mérés) a) – </a:t>
            </a:r>
            <a:r>
              <a:rPr lang="hu-HU" dirty="0" err="1"/>
              <a:t>a</a:t>
            </a:r>
            <a:r>
              <a:rPr lang="hu-HU" dirty="0"/>
              <a:t> b)–d) pontban foglalt kivétellel – az iskola testnevelés vagy mozgásnevelés tantárgyat tanító pedagógusa, b) </a:t>
            </a:r>
            <a:r>
              <a:rPr lang="hu-HU" b="1" dirty="0"/>
              <a:t>ha a  tanuló testnevelésórán és gyógytestnevelésben egyaránt részt vesz, az  iskola testnevelés vagy mozgásnevelés tantárgyat tanító pedagógusa és a  pedagógiai szakszolgálat gyógytestnevelést tartó pedagógusa együttműködésben, c) ha a  tanuló kizárólag gyógytestnevelésben vesz </a:t>
            </a:r>
            <a:r>
              <a:rPr lang="hu-HU" b="1" dirty="0" smtClean="0"/>
              <a:t>részt </a:t>
            </a:r>
            <a:r>
              <a:rPr lang="hu-HU" b="1" dirty="0"/>
              <a:t>, a  pedagógiai szakszolgálat feladatellátása keretében az adott intézményben a gyógytestnevelést ellátó pedagógus</a:t>
            </a:r>
            <a:r>
              <a:rPr lang="hu-HU" b="1" dirty="0" smtClean="0"/>
              <a:t>,……végzi</a:t>
            </a:r>
            <a:r>
              <a:rPr lang="hu-HU" b="1" dirty="0"/>
              <a:t> </a:t>
            </a:r>
            <a:r>
              <a:rPr lang="hu-HU" b="1" dirty="0" smtClean="0"/>
              <a:t>el. 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2019/2020 második </a:t>
            </a:r>
            <a:r>
              <a:rPr lang="hu-HU" dirty="0" smtClean="0"/>
              <a:t>félévére a munkatervben megjelöltek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u-HU" dirty="0"/>
              <a:t>A kommunikáció javításának lehetőségei az oktatási folyamatban </a:t>
            </a:r>
            <a:r>
              <a:rPr lang="hu-HU" dirty="0" smtClean="0"/>
              <a:t>résztvevőkkel</a:t>
            </a:r>
          </a:p>
          <a:p>
            <a:pPr marL="0" lvl="0" indent="0" algn="just">
              <a:buNone/>
            </a:pPr>
            <a:r>
              <a:rPr lang="hu-HU" dirty="0"/>
              <a:t>A gyógytestnevelésnek több terület – egészségügy, iskola, szakszolgálat, család- metszéspontján kell működnie, megfelelve a különböző területekről egyidejűleg érkező elvárásoknak. Ezek összehangolása és a megfelelő </a:t>
            </a:r>
            <a:r>
              <a:rPr lang="hu-HU" b="1" dirty="0"/>
              <a:t>kommunikáció</a:t>
            </a:r>
            <a:r>
              <a:rPr lang="hu-HU" dirty="0"/>
              <a:t> kialakítása az érintettekkel komplex feladatként jelentkezik a </a:t>
            </a:r>
            <a:r>
              <a:rPr lang="hu-HU" dirty="0" err="1"/>
              <a:t>gyógytestnevelők</a:t>
            </a:r>
            <a:r>
              <a:rPr lang="hu-HU" dirty="0"/>
              <a:t> számára. Ez </a:t>
            </a:r>
            <a:r>
              <a:rPr lang="hu-HU" dirty="0" err="1"/>
              <a:t>ez</a:t>
            </a:r>
            <a:r>
              <a:rPr lang="hu-HU" dirty="0"/>
              <a:t> az egyik legfontosabb feladat, amely alapvetően meghatározza munkánkat. </a:t>
            </a:r>
            <a:endParaRPr lang="hu-HU" dirty="0" smtClean="0"/>
          </a:p>
          <a:p>
            <a:pPr algn="just"/>
            <a:r>
              <a:rPr lang="hu-HU" dirty="0"/>
              <a:t>Előadások, gyakorlati bemutató </a:t>
            </a:r>
            <a:r>
              <a:rPr lang="hu-HU" dirty="0" smtClean="0"/>
              <a:t>foglalkozások </a:t>
            </a:r>
            <a:r>
              <a:rPr lang="hu-HU" dirty="0" smtClean="0"/>
              <a:t>szervezése tagintézményenként </a:t>
            </a:r>
            <a:endParaRPr lang="hu-HU" dirty="0" smtClean="0"/>
          </a:p>
          <a:p>
            <a:pPr marL="0" indent="0" algn="just">
              <a:buNone/>
            </a:pPr>
            <a:r>
              <a:rPr lang="hu-HU" dirty="0" smtClean="0"/>
              <a:t>PMPSZ Szakmai Nap - április</a:t>
            </a:r>
          </a:p>
          <a:p>
            <a:pPr marL="0" indent="0" algn="just">
              <a:buNone/>
            </a:pPr>
            <a:r>
              <a:rPr lang="hu-HU" dirty="0" smtClean="0"/>
              <a:t>„Gyógytestnevelés éve” programjaiba való bekapcsolódás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</a:t>
            </a:r>
            <a:r>
              <a:rPr lang="hu-HU" sz="3200" dirty="0" smtClean="0"/>
              <a:t>munkaközösség nehézségei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457200" lvl="1" indent="0">
              <a:lnSpc>
                <a:spcPct val="160000"/>
              </a:lnSpc>
              <a:buNone/>
            </a:pPr>
            <a:r>
              <a:rPr lang="hu-HU" sz="7400" dirty="0"/>
              <a:t> </a:t>
            </a:r>
            <a:r>
              <a:rPr lang="hu-HU" sz="7400" dirty="0" smtClean="0"/>
              <a:t>     - iskolák </a:t>
            </a:r>
            <a:r>
              <a:rPr lang="hu-HU" sz="7400" dirty="0"/>
              <a:t>lefedettsége, helyszínek biztosítása,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hu-HU" sz="7400" dirty="0"/>
              <a:t>	– óraszámok </a:t>
            </a:r>
            <a:r>
              <a:rPr lang="hu-HU" sz="7400" dirty="0" smtClean="0"/>
              <a:t>növelésének lehetőségei, </a:t>
            </a:r>
            <a:endParaRPr lang="hu-HU" sz="7400" dirty="0"/>
          </a:p>
          <a:p>
            <a:pPr marL="0" indent="0">
              <a:lnSpc>
                <a:spcPct val="160000"/>
              </a:lnSpc>
              <a:buNone/>
            </a:pPr>
            <a:r>
              <a:rPr lang="hu-HU" sz="7400" dirty="0"/>
              <a:t>	- </a:t>
            </a:r>
            <a:r>
              <a:rPr lang="hu-HU" sz="7400" dirty="0" smtClean="0"/>
              <a:t>eszközellátottság  </a:t>
            </a:r>
            <a:endParaRPr lang="hu-HU" sz="7400" dirty="0"/>
          </a:p>
          <a:p>
            <a:pPr marL="0" indent="0">
              <a:lnSpc>
                <a:spcPct val="160000"/>
              </a:lnSpc>
              <a:buNone/>
            </a:pPr>
            <a:r>
              <a:rPr lang="hu-HU" sz="7400" dirty="0"/>
              <a:t>	- egységes szűrés hiánya,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hu-HU" sz="7400" dirty="0"/>
              <a:t>	- főállású és megbízásos szerződéssel dolgozó </a:t>
            </a:r>
            <a:r>
              <a:rPr lang="hu-HU" sz="7400" dirty="0" err="1"/>
              <a:t>gyógytestnevelők</a:t>
            </a:r>
            <a:r>
              <a:rPr lang="hu-HU" sz="7400" dirty="0"/>
              <a:t> aránya,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hu-HU" sz="7400" dirty="0"/>
              <a:t>	- szakvizsga kötelezettség,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hu-HU" sz="7400" dirty="0"/>
              <a:t>	- szakemberhiány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636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836</TotalTime>
  <Words>307</Words>
  <Application>Microsoft Office PowerPoint</Application>
  <PresentationFormat>Egyéni</PresentationFormat>
  <Paragraphs>51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Berlin</vt:lpstr>
      <vt:lpstr>PMPSZ  2019/2020 tanév I. félévre szóló gyógytestnevelés munkaközösség munkatervi beszámolója</vt:lpstr>
      <vt:lpstr>A munkaközösség által kitűzött célok és elért eredmények a 2019/2020 első félévére vonatkozóan</vt:lpstr>
      <vt:lpstr>A munkaközösség legfontosabb szakmai kérdésfelvetései</vt:lpstr>
      <vt:lpstr>A munkaközösség szakmai területén bevezetett jogszabályi változások 2020. Január 15-ig,amennyiben vannak</vt:lpstr>
      <vt:lpstr>A munkaközösség legfontosabb célkitűzései a 2019/2020 második félévére a munkatervben megjelöltek alapján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Samsung_RV508</cp:lastModifiedBy>
  <cp:revision>43</cp:revision>
  <dcterms:created xsi:type="dcterms:W3CDTF">2017-01-05T09:06:31Z</dcterms:created>
  <dcterms:modified xsi:type="dcterms:W3CDTF">2020-02-01T16:53:43Z</dcterms:modified>
</cp:coreProperties>
</file>