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3" r:id="rId3"/>
    <p:sldId id="265" r:id="rId4"/>
    <p:sldId id="266" r:id="rId5"/>
    <p:sldId id="262" r:id="rId6"/>
    <p:sldId id="261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34041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43593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799977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18100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1771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59707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0703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977412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7749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12983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53599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94532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30032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81713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3251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91351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51848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86227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pmpsz.szakertoi.munkakozosseg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Összevont munkaközösség vezetői és igazgatótanácsi értekezlet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80321" y="4394039"/>
            <a:ext cx="9110449" cy="1850644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hu-HU" sz="3000" dirty="0" smtClean="0"/>
              <a:t>SZAKÉRTŐI BIZOTTSÁGI TEVÉKENYSÉG </a:t>
            </a:r>
            <a:endParaRPr lang="hu-HU" sz="3000" dirty="0"/>
          </a:p>
          <a:p>
            <a:r>
              <a:rPr lang="hu-HU" dirty="0"/>
              <a:t>Budapest, 2017. szeptember 14.</a:t>
            </a:r>
          </a:p>
          <a:p>
            <a:r>
              <a:rPr lang="hu-HU" dirty="0"/>
              <a:t>1052 Budapest, Városház utca 7.</a:t>
            </a:r>
          </a:p>
          <a:p>
            <a:pPr algn="ctr"/>
            <a:r>
              <a:rPr lang="hu-HU" dirty="0"/>
              <a:t>Munkaközösség vezető: </a:t>
            </a:r>
            <a:r>
              <a:rPr lang="hu-HU" dirty="0" smtClean="0"/>
              <a:t>Papp Krisztina</a:t>
            </a:r>
            <a:endParaRPr lang="hu-HU" dirty="0"/>
          </a:p>
          <a:p>
            <a:pPr algn="ctr"/>
            <a:r>
              <a:rPr lang="hu-HU" dirty="0"/>
              <a:t>E-mail: </a:t>
            </a:r>
            <a:r>
              <a:rPr lang="hu-HU" u="sng" dirty="0">
                <a:hlinkClick r:id="rId2"/>
              </a:rPr>
              <a:t>pmpsz.szakertoi.munkakozosseg@gmail.com</a:t>
            </a:r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4123944" y="280338"/>
            <a:ext cx="7412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3600" dirty="0" smtClean="0"/>
              <a:t>Szakértői bizottság </a:t>
            </a:r>
            <a:r>
              <a:rPr lang="hu-HU" sz="3600" dirty="0" smtClean="0"/>
              <a:t>munkaközösség</a:t>
            </a:r>
            <a:endParaRPr lang="hu-HU" sz="3600" dirty="0"/>
          </a:p>
        </p:txBody>
      </p:sp>
    </p:spTree>
    <p:extLst>
      <p:ext uri="{BB962C8B-B14F-4D97-AF65-F5344CB8AC3E}">
        <p14:creationId xmlns:p14="http://schemas.microsoft.com/office/powerpoint/2010/main" val="103818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9173" y="2295940"/>
            <a:ext cx="6678340" cy="4658202"/>
          </a:xfrm>
        </p:spPr>
        <p:txBody>
          <a:bodyPr>
            <a:normAutofit/>
          </a:bodyPr>
          <a:lstStyle/>
          <a:p>
            <a:r>
              <a:rPr lang="hu-HU" dirty="0"/>
              <a:t>15/2013 (II.26) EMMI rendelet - </a:t>
            </a:r>
            <a:r>
              <a:rPr lang="it-IT" dirty="0"/>
              <a:t>53/2016. (XII. 29.) EMMI rendelet</a:t>
            </a:r>
            <a:endParaRPr lang="hu-HU" dirty="0"/>
          </a:p>
          <a:p>
            <a:r>
              <a:rPr lang="hu-HU" dirty="0"/>
              <a:t>2011. évi CXC. törvény</a:t>
            </a:r>
          </a:p>
          <a:p>
            <a:r>
              <a:rPr lang="it-IT" dirty="0"/>
              <a:t>20/2012. (VIII. 31.) EMMI rendelet</a:t>
            </a:r>
            <a:endParaRPr lang="hu-HU" dirty="0"/>
          </a:p>
          <a:p>
            <a:pPr marL="0" indent="0" algn="ctr">
              <a:buNone/>
            </a:pPr>
            <a:endParaRPr lang="hu-HU" dirty="0"/>
          </a:p>
          <a:p>
            <a:pPr marL="0" indent="0" algn="ctr">
              <a:buNone/>
            </a:pPr>
            <a:r>
              <a:rPr lang="hu-HU" sz="3200" dirty="0"/>
              <a:t>Jogszabályi változások nem történtek.</a:t>
            </a:r>
          </a:p>
        </p:txBody>
      </p:sp>
      <p:pic>
        <p:nvPicPr>
          <p:cNvPr id="4098" name="Picture 2" descr="Képtalálat a következőre: „paragrafus”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0363" y="2499666"/>
            <a:ext cx="3795077" cy="4205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artalom helye 2"/>
          <p:cNvSpPr txBox="1">
            <a:spLocks/>
          </p:cNvSpPr>
          <p:nvPr/>
        </p:nvSpPr>
        <p:spPr>
          <a:xfrm>
            <a:off x="373183" y="734292"/>
            <a:ext cx="11228614" cy="1124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u-HU" dirty="0"/>
              <a:t>A munkaközösség szakmai területén bevezetett jogszabályi változások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hu-HU" dirty="0"/>
              <a:t>2017. Augusztus 31-ig, amennyiben vannak: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198133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2"/>
          <p:cNvSpPr>
            <a:spLocks noGrp="1"/>
          </p:cNvSpPr>
          <p:nvPr>
            <p:ph idx="1"/>
          </p:nvPr>
        </p:nvSpPr>
        <p:spPr>
          <a:xfrm>
            <a:off x="4226560" y="3866322"/>
            <a:ext cx="7508619" cy="4055165"/>
          </a:xfrm>
        </p:spPr>
        <p:txBody>
          <a:bodyPr>
            <a:normAutofit fontScale="92500" lnSpcReduction="20000"/>
          </a:bodyPr>
          <a:lstStyle/>
          <a:p>
            <a:r>
              <a:rPr lang="hu-HU" dirty="0"/>
              <a:t>Aktuális kérdések </a:t>
            </a:r>
            <a:r>
              <a:rPr lang="hu-HU" sz="2600" dirty="0"/>
              <a:t>megbeszélése</a:t>
            </a:r>
          </a:p>
          <a:p>
            <a:pPr lvl="1"/>
            <a:r>
              <a:rPr lang="hu-HU" dirty="0"/>
              <a:t>18 hónapnál fiatalabb gyermekeknek készült szakértői vélemény és az ehhez kapcsolódó protokoll, folyamat átbeszélése</a:t>
            </a:r>
          </a:p>
          <a:p>
            <a:pPr lvl="1"/>
            <a:r>
              <a:rPr lang="hu-HU" dirty="0"/>
              <a:t>együttműködés a megyei szakértői bizottságokkal (</a:t>
            </a:r>
            <a:r>
              <a:rPr lang="hu-HU" dirty="0" err="1"/>
              <a:t>pl</a:t>
            </a:r>
            <a:r>
              <a:rPr lang="hu-HU" dirty="0"/>
              <a:t>.:</a:t>
            </a:r>
            <a:r>
              <a:rPr lang="hu-HU" dirty="0" err="1"/>
              <a:t>továbbküldés</a:t>
            </a:r>
            <a:r>
              <a:rPr lang="hu-HU" dirty="0"/>
              <a:t>, dokumentációk)</a:t>
            </a:r>
          </a:p>
          <a:p>
            <a:pPr lvl="1"/>
            <a:r>
              <a:rPr lang="hu-HU" dirty="0"/>
              <a:t>előzetes értesítő a szakértői véleményről</a:t>
            </a:r>
          </a:p>
          <a:p>
            <a:pPr lvl="1"/>
            <a:r>
              <a:rPr lang="hu-HU" dirty="0"/>
              <a:t>a szakértői vélemény sablonjának egységesítése a hatályos jogszabályoknak megfelelve</a:t>
            </a:r>
          </a:p>
          <a:p>
            <a:pPr lvl="1"/>
            <a:r>
              <a:rPr lang="hu-HU" dirty="0"/>
              <a:t>Hogyan lehetne csökkenteni a köznevelési intézmények által beküldött vizsgálatkérések számát? Hogyan tudunk hatni erre a folyamatra?</a:t>
            </a:r>
          </a:p>
          <a:p>
            <a:pPr lvl="1"/>
            <a:endParaRPr lang="hu-HU" dirty="0"/>
          </a:p>
          <a:p>
            <a:pPr lvl="1"/>
            <a:endParaRPr lang="hu-HU" dirty="0"/>
          </a:p>
          <a:p>
            <a:pPr marL="457200" lvl="1" indent="0">
              <a:buNone/>
            </a:pPr>
            <a:r>
              <a:rPr lang="hu-HU" dirty="0"/>
              <a:t> </a:t>
            </a:r>
          </a:p>
        </p:txBody>
      </p:sp>
      <p:sp>
        <p:nvSpPr>
          <p:cNvPr id="3" name="Tartalom helye 2"/>
          <p:cNvSpPr txBox="1">
            <a:spLocks/>
          </p:cNvSpPr>
          <p:nvPr/>
        </p:nvSpPr>
        <p:spPr>
          <a:xfrm>
            <a:off x="853440" y="665922"/>
            <a:ext cx="9214899" cy="139147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hu-HU" sz="2800" dirty="0"/>
              <a:t>A munkaközösség legfontosabb célkitűzései a 2017/2018 első félévében:</a:t>
            </a:r>
          </a:p>
          <a:p>
            <a:pPr marL="0" indent="0" algn="ctr">
              <a:buNone/>
            </a:pPr>
            <a:r>
              <a:rPr lang="hu-HU" sz="1900" dirty="0"/>
              <a:t>„gondoskodik a pedagógus-munkakörben foglalkoztatottak munkájának szakmai segítéséről”</a:t>
            </a:r>
          </a:p>
        </p:txBody>
      </p:sp>
      <p:sp>
        <p:nvSpPr>
          <p:cNvPr id="5" name="Tartalom helye 2"/>
          <p:cNvSpPr txBox="1">
            <a:spLocks/>
          </p:cNvSpPr>
          <p:nvPr/>
        </p:nvSpPr>
        <p:spPr>
          <a:xfrm>
            <a:off x="251791" y="2156791"/>
            <a:ext cx="5960166" cy="18188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/>
              <a:t>Szakmai közösség</a:t>
            </a:r>
          </a:p>
          <a:p>
            <a:pPr lvl="1"/>
            <a:r>
              <a:rPr lang="hu-HU" dirty="0"/>
              <a:t>állandó intézményi delegáltak</a:t>
            </a:r>
          </a:p>
          <a:p>
            <a:pPr lvl="1"/>
            <a:r>
              <a:rPr lang="hu-HU" dirty="0"/>
              <a:t>valódi kapcsolat</a:t>
            </a:r>
          </a:p>
          <a:p>
            <a:pPr lvl="1"/>
            <a:r>
              <a:rPr lang="hu-HU" dirty="0"/>
              <a:t>levelezőlista aktualizálása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hu-HU" dirty="0"/>
          </a:p>
        </p:txBody>
      </p:sp>
      <p:pic>
        <p:nvPicPr>
          <p:cNvPr id="1026" name="Picture 2" descr="Képtalálat a következőre: „közösség”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9591" y="2009550"/>
            <a:ext cx="3323254" cy="1757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Képtalálat a következőre: „talking”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" y="4075043"/>
            <a:ext cx="3373120" cy="2529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6501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2"/>
          <p:cNvSpPr>
            <a:spLocks noGrp="1"/>
          </p:cNvSpPr>
          <p:nvPr>
            <p:ph idx="1"/>
          </p:nvPr>
        </p:nvSpPr>
        <p:spPr>
          <a:xfrm>
            <a:off x="133062" y="2146230"/>
            <a:ext cx="7639337" cy="4512365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70000"/>
              </a:lnSpc>
            </a:pPr>
            <a:r>
              <a:rPr lang="hu-HU" sz="3500" dirty="0"/>
              <a:t>Jó gyakorlatok megismerése tagintézményi látogatással </a:t>
            </a:r>
          </a:p>
          <a:p>
            <a:pPr>
              <a:lnSpc>
                <a:spcPct val="170000"/>
              </a:lnSpc>
            </a:pPr>
            <a:r>
              <a:rPr lang="hu-HU" sz="3500" dirty="0"/>
              <a:t>Előadási tématervezetek:</a:t>
            </a:r>
          </a:p>
          <a:p>
            <a:pPr lvl="1">
              <a:lnSpc>
                <a:spcPct val="170000"/>
              </a:lnSpc>
            </a:pPr>
            <a:r>
              <a:rPr lang="hu-HU" sz="2600" dirty="0"/>
              <a:t>Fonológiai tudatosság vizsgálatának fontossága, szerepe a diagnosztikai folyamatban (Jordanidisz Ágnes)</a:t>
            </a:r>
          </a:p>
          <a:p>
            <a:pPr lvl="1">
              <a:lnSpc>
                <a:spcPct val="170000"/>
              </a:lnSpc>
            </a:pPr>
            <a:r>
              <a:rPr lang="hu-HU" sz="2600" dirty="0"/>
              <a:t>Felső tagozatos, és középiskolás gyermekek számolási készségének </a:t>
            </a:r>
            <a:r>
              <a:rPr lang="hu-HU" sz="2600"/>
              <a:t>vizsgálatáról (Polgárdi </a:t>
            </a:r>
            <a:r>
              <a:rPr lang="hu-HU" sz="2600" dirty="0"/>
              <a:t>Veronika)</a:t>
            </a:r>
          </a:p>
          <a:p>
            <a:pPr lvl="1">
              <a:lnSpc>
                <a:spcPct val="170000"/>
              </a:lnSpc>
            </a:pPr>
            <a:r>
              <a:rPr lang="hu-HU" sz="2600" dirty="0"/>
              <a:t>Az autizmus felismerése, használható tesztek (Autizmus alapítvány)</a:t>
            </a:r>
          </a:p>
          <a:p>
            <a:pPr lvl="1">
              <a:lnSpc>
                <a:spcPct val="170000"/>
              </a:lnSpc>
            </a:pPr>
            <a:r>
              <a:rPr lang="hu-HU" sz="2600" dirty="0"/>
              <a:t>Fejlődési skálákról</a:t>
            </a:r>
            <a:endParaRPr lang="hu-HU" dirty="0"/>
          </a:p>
          <a:p>
            <a:pPr lvl="1"/>
            <a:endParaRPr lang="hu-HU" dirty="0"/>
          </a:p>
          <a:p>
            <a:pPr marL="457200" lvl="1" indent="0">
              <a:buNone/>
            </a:pPr>
            <a:r>
              <a:rPr lang="hu-HU" dirty="0"/>
              <a:t> </a:t>
            </a:r>
          </a:p>
        </p:txBody>
      </p:sp>
      <p:sp>
        <p:nvSpPr>
          <p:cNvPr id="3" name="Tartalom helye 2"/>
          <p:cNvSpPr txBox="1">
            <a:spLocks/>
          </p:cNvSpPr>
          <p:nvPr/>
        </p:nvSpPr>
        <p:spPr>
          <a:xfrm>
            <a:off x="853440" y="665922"/>
            <a:ext cx="9214899" cy="13914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hu-HU" sz="2800" dirty="0"/>
              <a:t>A munkaközösség legfontosabb célkitűzései a 2017/2018 első félévében:</a:t>
            </a:r>
            <a:endParaRPr lang="hu-HU" dirty="0"/>
          </a:p>
        </p:txBody>
      </p:sp>
      <p:pic>
        <p:nvPicPr>
          <p:cNvPr id="2054" name="Picture 6" descr="Képtalálat a következőre: „best practice”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1609" y="2364892"/>
            <a:ext cx="3677478" cy="2964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2204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2217" y="924339"/>
            <a:ext cx="11031583" cy="52526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800" dirty="0"/>
              <a:t>A munkaközösség legfontosabb kérdései: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/>
              <a:t>               Miben segíthetünk? </a:t>
            </a:r>
          </a:p>
          <a:p>
            <a:pPr marL="0" indent="0">
              <a:buNone/>
            </a:pPr>
            <a:r>
              <a:rPr lang="hu-HU" sz="2000" dirty="0"/>
              <a:t>	(Elvárások a munkaközösség felé)</a:t>
            </a:r>
          </a:p>
        </p:txBody>
      </p:sp>
      <p:pic>
        <p:nvPicPr>
          <p:cNvPr id="3076" name="Picture 4" descr="Képtalálat a következőre: „target”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9373" y="3364178"/>
            <a:ext cx="2604027" cy="2604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Képtalálat a következőre: „money”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03" r="8975"/>
          <a:stretch/>
        </p:blipFill>
        <p:spPr bwMode="auto">
          <a:xfrm>
            <a:off x="7826513" y="3349058"/>
            <a:ext cx="3030331" cy="2570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zövegdoboz 3"/>
          <p:cNvSpPr txBox="1"/>
          <p:nvPr/>
        </p:nvSpPr>
        <p:spPr>
          <a:xfrm>
            <a:off x="7358823" y="2117034"/>
            <a:ext cx="396571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/>
              <a:t>Anyagi erőforrások az előadói tiszteletdíjakhoz</a:t>
            </a:r>
          </a:p>
          <a:p>
            <a:pPr algn="ctr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10093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96091" y="2305877"/>
            <a:ext cx="11057709" cy="387108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/>
              <a:t>     A munkaközösségi alkalmak...</a:t>
            </a:r>
            <a:endParaRPr lang="hu-HU" dirty="0"/>
          </a:p>
          <a:p>
            <a:endParaRPr lang="hu-HU" dirty="0"/>
          </a:p>
          <a:p>
            <a:pPr marL="0" indent="0">
              <a:buNone/>
            </a:pPr>
            <a:r>
              <a:rPr lang="hu-HU" dirty="0"/>
              <a:t> </a:t>
            </a:r>
          </a:p>
          <a:p>
            <a:endParaRPr lang="hu-HU" dirty="0"/>
          </a:p>
        </p:txBody>
      </p:sp>
      <p:pic>
        <p:nvPicPr>
          <p:cNvPr id="5122" name="Picture 2" descr="Képtalálat a következőre: „passziv”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56" y="3535163"/>
            <a:ext cx="4328160" cy="2887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zövegdoboz 4"/>
          <p:cNvSpPr txBox="1"/>
          <p:nvPr/>
        </p:nvSpPr>
        <p:spPr>
          <a:xfrm>
            <a:off x="6520070" y="2808693"/>
            <a:ext cx="56719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/>
              <a:t>A szakértői tevékenység „nehézségei”</a:t>
            </a:r>
          </a:p>
          <a:p>
            <a:endParaRPr lang="hu-HU" dirty="0"/>
          </a:p>
          <a:p>
            <a:endParaRPr lang="hu-HU" dirty="0"/>
          </a:p>
        </p:txBody>
      </p:sp>
      <p:pic>
        <p:nvPicPr>
          <p:cNvPr id="5124" name="Picture 4" descr="Kapcsolódó ké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4674" y="3535163"/>
            <a:ext cx="4565374" cy="2930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zövegdoboz 1"/>
          <p:cNvSpPr txBox="1"/>
          <p:nvPr/>
        </p:nvSpPr>
        <p:spPr>
          <a:xfrm>
            <a:off x="477077" y="834887"/>
            <a:ext cx="916387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/>
              <a:t>A munkaközösség legfontosabb nehézségei, amelyek továbbra is fennállnak: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2186609" y="2514599"/>
            <a:ext cx="2007704" cy="294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81943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28234" y="2413000"/>
            <a:ext cx="8596668" cy="1320800"/>
          </a:xfrm>
        </p:spPr>
        <p:txBody>
          <a:bodyPr/>
          <a:lstStyle/>
          <a:p>
            <a:r>
              <a:rPr lang="hu-HU" dirty="0">
                <a:solidFill>
                  <a:schemeClr val="tx1"/>
                </a:solidFill>
              </a:rPr>
              <a:t>Köszönöm a figyelmet!</a:t>
            </a:r>
          </a:p>
        </p:txBody>
      </p:sp>
    </p:spTree>
    <p:extLst>
      <p:ext uri="{BB962C8B-B14F-4D97-AF65-F5344CB8AC3E}">
        <p14:creationId xmlns:p14="http://schemas.microsoft.com/office/powerpoint/2010/main" val="1719682226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629</TotalTime>
  <Words>272</Words>
  <Application>Microsoft Office PowerPoint</Application>
  <PresentationFormat>Szélesvásznú</PresentationFormat>
  <Paragraphs>51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0" baseType="lpstr">
      <vt:lpstr>Arial</vt:lpstr>
      <vt:lpstr>Trebuchet MS</vt:lpstr>
      <vt:lpstr>Berlin</vt:lpstr>
      <vt:lpstr>Összevont munkaközösség vezetői és igazgatótanácsi értekezlet</vt:lpstr>
      <vt:lpstr>PowerPoint-bemutató</vt:lpstr>
      <vt:lpstr>PowerPoint-bemutató</vt:lpstr>
      <vt:lpstr>PowerPoint-bemutató</vt:lpstr>
      <vt:lpstr>PowerPoint-bemutató</vt:lpstr>
      <vt:lpstr>PowerPoint-bemutató</vt:lpstr>
      <vt:lpstr>Köszönöm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Összevont munkaközösség vezetői és igazgatótanácsi értekezlet</dc:title>
  <dc:creator>User</dc:creator>
  <cp:lastModifiedBy>Windows-felhasználó</cp:lastModifiedBy>
  <cp:revision>43</cp:revision>
  <dcterms:created xsi:type="dcterms:W3CDTF">2017-01-05T09:06:31Z</dcterms:created>
  <dcterms:modified xsi:type="dcterms:W3CDTF">2017-12-04T19:05:01Z</dcterms:modified>
</cp:coreProperties>
</file>