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logopedia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984886" cy="1750729"/>
          </a:xfrm>
        </p:spPr>
        <p:txBody>
          <a:bodyPr/>
          <a:lstStyle/>
          <a:p>
            <a:r>
              <a:rPr lang="hu-HU" dirty="0" smtClean="0"/>
              <a:t>Budapest, 2017. szeptember 14.</a:t>
            </a:r>
          </a:p>
          <a:p>
            <a:r>
              <a:rPr lang="hu-HU" dirty="0"/>
              <a:t>1052 Budapest, Városház utca </a:t>
            </a:r>
            <a:r>
              <a:rPr lang="hu-HU" dirty="0" smtClean="0"/>
              <a:t>7.</a:t>
            </a:r>
          </a:p>
          <a:p>
            <a:r>
              <a:rPr lang="hu-HU" dirty="0" smtClean="0"/>
              <a:t>Munkaközösség vezető: Bene Judit</a:t>
            </a:r>
          </a:p>
          <a:p>
            <a:r>
              <a:rPr lang="hu-HU" dirty="0" smtClean="0"/>
              <a:t>Email: </a:t>
            </a:r>
            <a:r>
              <a:rPr lang="hu-HU" dirty="0"/>
              <a:t> </a:t>
            </a:r>
            <a:r>
              <a:rPr lang="hu-HU" u="sng" dirty="0">
                <a:hlinkClick r:id="rId2"/>
              </a:rPr>
              <a:t>pmpsz.logopedia.munkakozosseg@gmail.com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0800" y="137160"/>
            <a:ext cx="566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Logopédia 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2017. Augusztus 31-ig, amennyiben vannak: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b="1" dirty="0" smtClean="0"/>
              <a:t>53/2016 (XII.29.) EMMI rendelet – hatályos 2017.IX.1-től</a:t>
            </a:r>
          </a:p>
          <a:p>
            <a:r>
              <a:rPr lang="hu-HU" b="1" dirty="0" smtClean="0"/>
              <a:t>38. § </a:t>
            </a:r>
            <a:r>
              <a:rPr lang="hu-HU" dirty="0" smtClean="0"/>
              <a:t>(1) Az R5. 25. § (1) bekezdése helyébe a következő rendelkezés lép:</a:t>
            </a:r>
          </a:p>
          <a:p>
            <a:r>
              <a:rPr lang="hu-HU" dirty="0" smtClean="0"/>
              <a:t>„(1) Az </a:t>
            </a:r>
            <a:r>
              <a:rPr lang="hu-HU" dirty="0" err="1" smtClean="0"/>
              <a:t>Nkt</a:t>
            </a:r>
            <a:r>
              <a:rPr lang="hu-HU" dirty="0" smtClean="0"/>
              <a:t>. 18. § (2) bekezdés </a:t>
            </a:r>
            <a:r>
              <a:rPr lang="hu-HU" i="1" dirty="0" smtClean="0"/>
              <a:t>e) </a:t>
            </a:r>
            <a:r>
              <a:rPr lang="hu-HU" dirty="0" smtClean="0"/>
              <a:t>pontja szerinti logopédiai ellátás feladata a hangképzés, a beszéd, a beszélt és írott nyelvi képesség fejlődési és szerzett zavaraihoz, továbbá a specifikus tanulási zavarokhoz (diszlexia, </a:t>
            </a:r>
            <a:r>
              <a:rPr lang="hu-HU" dirty="0" err="1" smtClean="0"/>
              <a:t>diszortográfia</a:t>
            </a:r>
            <a:r>
              <a:rPr lang="hu-HU" dirty="0" smtClean="0"/>
              <a:t>, diszgráfia, </a:t>
            </a:r>
            <a:r>
              <a:rPr lang="hu-HU" dirty="0" err="1" smtClean="0"/>
              <a:t>diszkalkulia</a:t>
            </a:r>
            <a:r>
              <a:rPr lang="hu-HU" dirty="0" smtClean="0"/>
              <a:t>) kapcsolódó prevenciós, </a:t>
            </a:r>
            <a:r>
              <a:rPr lang="hu-HU" dirty="0" err="1" smtClean="0"/>
              <a:t>állapotmegismerési</a:t>
            </a:r>
            <a:r>
              <a:rPr lang="hu-HU" dirty="0" smtClean="0"/>
              <a:t> és terápiás tevékenység.”</a:t>
            </a:r>
          </a:p>
          <a:p>
            <a:r>
              <a:rPr lang="hu-HU" dirty="0" smtClean="0"/>
              <a:t>(2) Az R5. 25. § (3) és (4) bekezdései helyébe a következő rendelkezések lépnek:</a:t>
            </a:r>
          </a:p>
          <a:p>
            <a:r>
              <a:rPr lang="hu-HU" dirty="0" smtClean="0"/>
              <a:t>„(3) A logopédiai ellátás keretében el kell végezni a harmadik és ötödik életévüket betöltött gyermekek beszéd- és nyelvi fejlettségének szűrését. A </a:t>
            </a:r>
            <a:r>
              <a:rPr lang="hu-HU" dirty="0" err="1" smtClean="0"/>
              <a:t>hároméveskori</a:t>
            </a:r>
            <a:r>
              <a:rPr lang="hu-HU" dirty="0" smtClean="0"/>
              <a:t> logopédiai szűrés a nyelvi fejlettségre (receptív és expresszív nyelv), az </a:t>
            </a:r>
            <a:r>
              <a:rPr lang="hu-HU" dirty="0" err="1" smtClean="0"/>
              <a:t>ötéveskori</a:t>
            </a:r>
            <a:r>
              <a:rPr lang="hu-HU" dirty="0" smtClean="0"/>
              <a:t> szűrés elsősorban a beszédartikulációra, illetve az írott nyelvi (írás és olvasás) készültségre irányul. A szűrés eredménye alapján szükség szerint el kell végezni a gyermek további logopédiai vizsgálatát, illetve kezdeményezni kell további gyógypedagógiai, pszichológiai, orvosi vizsgálatokat.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első félévében: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Tervezett témáink: </a:t>
            </a:r>
          </a:p>
          <a:p>
            <a:pPr marL="0" indent="0">
              <a:buFontTx/>
              <a:buChar char="-"/>
            </a:pPr>
            <a:r>
              <a:rPr lang="hu-HU" dirty="0" smtClean="0"/>
              <a:t> Kialakítjuk a három évesek logopédiai </a:t>
            </a:r>
            <a:r>
              <a:rPr lang="hu-HU" b="1" i="1" dirty="0" smtClean="0"/>
              <a:t>ellátásának eljárásrendjét.</a:t>
            </a:r>
          </a:p>
          <a:p>
            <a:pPr marL="0" indent="0">
              <a:buFontTx/>
              <a:buChar char="-"/>
            </a:pPr>
            <a:r>
              <a:rPr lang="hu-HU" dirty="0" smtClean="0"/>
              <a:t> A terápiába vétel főbb szervezési és tartalmi kérdéseit egységesítjük. </a:t>
            </a:r>
            <a:br>
              <a:rPr lang="hu-HU" dirty="0" smtClean="0"/>
            </a:br>
            <a:r>
              <a:rPr lang="hu-HU" dirty="0" smtClean="0"/>
              <a:t>( szűrésének eljárásrendjét, az előző tanévben már véglegesítettük)</a:t>
            </a:r>
          </a:p>
          <a:p>
            <a:pPr marL="0" indent="0">
              <a:buFontTx/>
              <a:buChar char="-"/>
            </a:pPr>
            <a:r>
              <a:rPr lang="hu-HU" dirty="0" smtClean="0"/>
              <a:t> Összeállítjuk a logopédiai eszköz és felszerelés ajánlott minimum listáját</a:t>
            </a:r>
            <a:r>
              <a:rPr lang="hu-HU" smtClean="0"/>
              <a:t>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endParaRPr lang="hu-HU" dirty="0" smtClean="0"/>
          </a:p>
          <a:p>
            <a:r>
              <a:rPr lang="hu-HU" dirty="0" smtClean="0"/>
              <a:t>Ellátási helyek színvonala milyen?</a:t>
            </a:r>
          </a:p>
          <a:p>
            <a:r>
              <a:rPr lang="hu-HU" dirty="0" smtClean="0"/>
              <a:t>Szakember hiány kezelése?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Tagintézmények lehetőségei nem egységesek a logopédiai ellátás megszervezése tekintetében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126</TotalTime>
  <Words>127</Words>
  <Application>Microsoft Office PowerPoint</Application>
  <PresentationFormat>Szélesvásznú</PresentationFormat>
  <Paragraphs>32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26</cp:revision>
  <dcterms:created xsi:type="dcterms:W3CDTF">2017-01-05T09:06:31Z</dcterms:created>
  <dcterms:modified xsi:type="dcterms:W3CDTF">2017-12-04T19:03:10Z</dcterms:modified>
</cp:coreProperties>
</file>