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3" r:id="rId3"/>
    <p:sldId id="259" r:id="rId4"/>
    <p:sldId id="262" r:id="rId5"/>
    <p:sldId id="261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mpsz.korai.munkakozosseg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0322" y="1081825"/>
            <a:ext cx="8144134" cy="302495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/>
            </a:r>
            <a:br>
              <a:rPr lang="hu-HU" dirty="0"/>
            </a:br>
            <a:r>
              <a:rPr lang="hu-HU" dirty="0"/>
              <a:t>Összevont munkaközösség vezetői és igazgatótanácsi értekezlet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0322" y="4394038"/>
            <a:ext cx="8334890" cy="2328733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Budapest</a:t>
            </a:r>
            <a:r>
              <a:rPr lang="hu-HU" dirty="0"/>
              <a:t>, 2017. szeptember 14.</a:t>
            </a:r>
          </a:p>
          <a:p>
            <a:r>
              <a:rPr lang="hu-HU" dirty="0"/>
              <a:t>1052 Budapest, Városház utca 7.</a:t>
            </a:r>
          </a:p>
          <a:p>
            <a:pPr algn="ctr"/>
            <a:r>
              <a:rPr lang="hu-HU" dirty="0"/>
              <a:t>Munkaközösség vezető: </a:t>
            </a:r>
            <a:r>
              <a:rPr lang="hu-HU" dirty="0" smtClean="0"/>
              <a:t>Gerencsérné Balázs Ildikó</a:t>
            </a:r>
          </a:p>
          <a:p>
            <a:r>
              <a:rPr lang="hu-HU" dirty="0"/>
              <a:t>E-mail: </a:t>
            </a:r>
            <a:r>
              <a:rPr lang="hu-HU" u="sng" dirty="0">
                <a:hlinkClick r:id="rId2"/>
              </a:rPr>
              <a:t>pmpsz.korai.munkakozosseg@gmail.com</a:t>
            </a:r>
            <a:endParaRPr lang="hu-HU" dirty="0"/>
          </a:p>
          <a:p>
            <a:pPr algn="ctr"/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2877312" y="291864"/>
            <a:ext cx="9314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600" dirty="0" smtClean="0"/>
              <a:t>Korai fejlesztés és gondozás </a:t>
            </a:r>
            <a:r>
              <a:rPr lang="hu-HU" sz="3600" dirty="0" smtClean="0"/>
              <a:t>munkaközösség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8584" y="715108"/>
            <a:ext cx="10767399" cy="6142892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A munkaközösség szakmai területén bevezetett jogszabályi változások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2017. Augusztus 31-ig, amennyiben vannak: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 smtClean="0"/>
              <a:t>NKT.18. §. (2) a) –új definíció, mely pontosítja a feladat szakmai tartalmát és a kora gyermekkori prevenciót hangsúlyozza;</a:t>
            </a:r>
          </a:p>
          <a:p>
            <a:r>
              <a:rPr lang="hu-HU" dirty="0" smtClean="0"/>
              <a:t>Korai fejlesztésre való jogosultság és az SNI diagnózis elválik egymástól;</a:t>
            </a:r>
          </a:p>
          <a:p>
            <a:r>
              <a:rPr lang="hu-HU" dirty="0" smtClean="0"/>
              <a:t>Megjelenik a korai fejlesztés végrehajtásának egy új, tömbösített formája: az „intenzív ellátás”; (1 hetes bentlakásos formában történő korai fejlesztés = 6 hét általános szabályok szerinti /heti bontású/ korai fejlesztés)</a:t>
            </a:r>
          </a:p>
          <a:p>
            <a:r>
              <a:rPr lang="hu-HU" dirty="0" smtClean="0"/>
              <a:t>Korai fejlesztésben alkalmazható szakemberek köre kibővült:  klinikai és mentálhigiénés (felnőtt) szakpszichológus és </a:t>
            </a:r>
            <a:r>
              <a:rPr lang="hu-HU" dirty="0" err="1" smtClean="0"/>
              <a:t>neuropszichológiai</a:t>
            </a:r>
            <a:r>
              <a:rPr lang="hu-HU" dirty="0" smtClean="0"/>
              <a:t> szakpszichológus is elláthatja a feladatot</a:t>
            </a:r>
            <a:r>
              <a:rPr lang="hu-HU" dirty="0"/>
              <a:t>;</a:t>
            </a:r>
            <a:endParaRPr lang="hu-HU" dirty="0" smtClean="0"/>
          </a:p>
          <a:p>
            <a:r>
              <a:rPr lang="hu-HU" dirty="0" smtClean="0"/>
              <a:t>A  korai fejlesztés 0-6 éves kor között vehető igénybe;/2017.szeptember 1-től/</a:t>
            </a:r>
          </a:p>
          <a:p>
            <a:r>
              <a:rPr lang="hu-HU" dirty="0" smtClean="0"/>
              <a:t>18 hónapnál fiatalabb gyermek szakértői </a:t>
            </a:r>
            <a:r>
              <a:rPr lang="hu-HU" dirty="0"/>
              <a:t>véleményét </a:t>
            </a:r>
            <a:r>
              <a:rPr lang="hu-HU" dirty="0" smtClean="0"/>
              <a:t>a járási </a:t>
            </a:r>
            <a:r>
              <a:rPr lang="hu-HU" dirty="0"/>
              <a:t>szakértői </a:t>
            </a:r>
            <a:r>
              <a:rPr lang="hu-HU" dirty="0" smtClean="0"/>
              <a:t>bizottság is elkészítheti,  szakorvos </a:t>
            </a:r>
            <a:r>
              <a:rPr lang="hu-HU" dirty="0"/>
              <a:t>által felállított diagnosztikai vélemény és terápiás javaslat </a:t>
            </a:r>
            <a:r>
              <a:rPr lang="hu-HU" dirty="0" smtClean="0"/>
              <a:t>alapján, és ezzel a gyermek korai fejlesztése megkezdődhet;</a:t>
            </a:r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52550" y="978793"/>
            <a:ext cx="10436916" cy="5550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munkaközösség legfontosabb célkitűzései a 2017/2018 első félévében:</a:t>
            </a:r>
          </a:p>
          <a:p>
            <a:pPr marL="0" indent="0">
              <a:buNone/>
            </a:pPr>
            <a:r>
              <a:rPr lang="hu-HU" dirty="0" smtClean="0"/>
              <a:t>  </a:t>
            </a:r>
          </a:p>
          <a:p>
            <a:pPr>
              <a:lnSpc>
                <a:spcPct val="100000"/>
              </a:lnSpc>
            </a:pPr>
            <a:r>
              <a:rPr lang="hu-HU" dirty="0" smtClean="0"/>
              <a:t>A tagintézményekben egységes dokumentumok használata: fejlesztési napló, év végi értékelés, felülvizsgálati kérelem;</a:t>
            </a:r>
          </a:p>
          <a:p>
            <a:pPr marL="0" indent="0">
              <a:lnSpc>
                <a:spcPct val="100000"/>
              </a:lnSpc>
              <a:buNone/>
            </a:pPr>
            <a:endParaRPr lang="hu-HU" dirty="0" smtClean="0"/>
          </a:p>
          <a:p>
            <a:pPr>
              <a:lnSpc>
                <a:spcPct val="100000"/>
              </a:lnSpc>
            </a:pPr>
            <a:r>
              <a:rPr lang="hu-HU" dirty="0" smtClean="0"/>
              <a:t>Új korai intervenciós módszerek, terápiák elsajátításával az ellátás színvonalának emelése.</a:t>
            </a:r>
          </a:p>
          <a:p>
            <a:pPr marL="0" indent="0">
              <a:lnSpc>
                <a:spcPct val="100000"/>
              </a:lnSpc>
              <a:buNone/>
            </a:pPr>
            <a:endParaRPr lang="hu-HU" dirty="0" smtClean="0"/>
          </a:p>
          <a:p>
            <a:pPr>
              <a:lnSpc>
                <a:spcPct val="100000"/>
              </a:lnSpc>
            </a:pPr>
            <a:r>
              <a:rPr lang="hu-HU" dirty="0" smtClean="0"/>
              <a:t>Szorosabb együttműködés kialakítása a partnerintézményekkel: védőnői– és háziorvosi hálózattal, illetve más külsős szakemberrel.</a:t>
            </a:r>
          </a:p>
          <a:p>
            <a:pPr>
              <a:lnSpc>
                <a:spcPct val="100000"/>
              </a:lnSpc>
            </a:pPr>
            <a:r>
              <a:rPr lang="hu-HU" dirty="0" smtClean="0"/>
              <a:t>Jó gyakorlatok </a:t>
            </a:r>
            <a:r>
              <a:rPr lang="hu-HU" dirty="0"/>
              <a:t>egymás közötti megosztása.</a:t>
            </a:r>
          </a:p>
          <a:p>
            <a:endParaRPr lang="hu-HU" dirty="0" smtClean="0"/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2218" y="978794"/>
            <a:ext cx="10882402" cy="5473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munkaközösség legfontosabb kérdései:</a:t>
            </a:r>
          </a:p>
          <a:p>
            <a:endParaRPr lang="hu-HU" dirty="0" smtClean="0"/>
          </a:p>
          <a:p>
            <a:r>
              <a:rPr lang="hu-HU" dirty="0" smtClean="0"/>
              <a:t>Lesz-e lehetőség eszközök beszerzésére?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Hogyan járjunk el az ellátás biztosítása során, ha a gyermek más intézményes keretek közt is részesül korai fejlesztésben? </a:t>
            </a:r>
          </a:p>
          <a:p>
            <a:pPr marL="0" indent="0">
              <a:buNone/>
            </a:pPr>
            <a:r>
              <a:rPr lang="hu-HU" dirty="0" smtClean="0"/>
              <a:t>  (Alapítványoknál, Bethesda Gyermekkórház és Bethesda KIDSZ,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Budapesti Korai Fejlesztő Központ, …stb.)    </a:t>
            </a:r>
          </a:p>
          <a:p>
            <a:r>
              <a:rPr lang="hu-HU" dirty="0" smtClean="0"/>
              <a:t>Mikorra várható a központilag támogatott </a:t>
            </a:r>
            <a:r>
              <a:rPr lang="hu-HU" dirty="0" err="1" smtClean="0"/>
              <a:t>szakmaspecifikus</a:t>
            </a:r>
            <a:r>
              <a:rPr lang="hu-HU" dirty="0" smtClean="0"/>
              <a:t> továbbképzések szervezése  korai </a:t>
            </a:r>
            <a:r>
              <a:rPr lang="hu-HU" dirty="0"/>
              <a:t>fejlesztés </a:t>
            </a:r>
            <a:r>
              <a:rPr lang="hu-HU" dirty="0" smtClean="0"/>
              <a:t>területén? 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6091" y="991673"/>
            <a:ext cx="10238827" cy="5185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munkaközösség legfontosabb nehézségei, amelyek továbbra is fennállnak: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Tárgyi és személyi feltételek hiányosságai.</a:t>
            </a:r>
          </a:p>
          <a:p>
            <a:r>
              <a:rPr lang="hu-HU" dirty="0" smtClean="0"/>
              <a:t>A SEED Fejlődési Skála megismerése és elsajátításának központi lehetőségei, a diagnosztikai </a:t>
            </a:r>
            <a:r>
              <a:rPr lang="hu-HU" dirty="0" err="1" smtClean="0"/>
              <a:t>éés</a:t>
            </a:r>
            <a:r>
              <a:rPr lang="hu-HU" dirty="0" smtClean="0"/>
              <a:t> a fejlesztési, terápiás munka szorosabb összehangolása érdekében. ( min. </a:t>
            </a:r>
            <a:r>
              <a:rPr lang="hu-HU" smtClean="0"/>
              <a:t>1 fő/tagintézmény)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360</TotalTime>
  <Words>352</Words>
  <Application>Microsoft Office PowerPoint</Application>
  <PresentationFormat>Szélesvásznú</PresentationFormat>
  <Paragraphs>38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 Összevont munkaközösség vezetői és igazgatótanácsi értekezlet</vt:lpstr>
      <vt:lpstr>PowerPoint-bemutató</vt:lpstr>
      <vt:lpstr>PowerPoint-bemutató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Windows-felhasználó</cp:lastModifiedBy>
  <cp:revision>58</cp:revision>
  <dcterms:created xsi:type="dcterms:W3CDTF">2017-01-05T09:06:31Z</dcterms:created>
  <dcterms:modified xsi:type="dcterms:W3CDTF">2017-12-04T19:08:05Z</dcterms:modified>
</cp:coreProperties>
</file>